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825" r:id="rId2"/>
    <p:sldId id="999" r:id="rId3"/>
    <p:sldId id="1568" r:id="rId4"/>
    <p:sldId id="1569" r:id="rId5"/>
    <p:sldId id="1570" r:id="rId6"/>
    <p:sldId id="1571" r:id="rId7"/>
    <p:sldId id="1572" r:id="rId8"/>
    <p:sldId id="1573" r:id="rId9"/>
    <p:sldId id="1574" r:id="rId10"/>
    <p:sldId id="1575" r:id="rId11"/>
    <p:sldId id="1576" r:id="rId12"/>
    <p:sldId id="1577" r:id="rId13"/>
    <p:sldId id="1578" r:id="rId14"/>
    <p:sldId id="1579" r:id="rId15"/>
    <p:sldId id="1580" r:id="rId16"/>
    <p:sldId id="1581" r:id="rId17"/>
    <p:sldId id="1582" r:id="rId18"/>
    <p:sldId id="1583" r:id="rId19"/>
    <p:sldId id="1584" r:id="rId20"/>
    <p:sldId id="1585" r:id="rId21"/>
    <p:sldId id="1586" r:id="rId22"/>
    <p:sldId id="1587" r:id="rId23"/>
    <p:sldId id="1588" r:id="rId24"/>
    <p:sldId id="1589" r:id="rId25"/>
    <p:sldId id="1590" r:id="rId26"/>
    <p:sldId id="1591"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REASON FOR TESTING</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just"/>
            <a:r>
              <a:rPr lang="en-ZA" sz="9600" b="1" dirty="0" smtClean="0"/>
              <a:t>God will test and refine your name:</a:t>
            </a:r>
          </a:p>
          <a:p>
            <a:pPr algn="just"/>
            <a:r>
              <a:rPr lang="en-ZA" sz="9600" b="0" dirty="0" smtClean="0"/>
              <a:t>Hosea means salvation, whom Moses would rename </a:t>
            </a:r>
            <a:r>
              <a:rPr lang="en-ZA" sz="9600" b="0" i="1" dirty="0" err="1" smtClean="0"/>
              <a:t>Yehoshua</a:t>
            </a:r>
            <a:r>
              <a:rPr lang="en-ZA" sz="9600" b="0" i="1" dirty="0" smtClean="0"/>
              <a:t> (</a:t>
            </a:r>
            <a:r>
              <a:rPr lang="en-ZA" sz="9600" b="0" i="1" dirty="0" err="1" smtClean="0"/>
              <a:t>Yah‟s</a:t>
            </a:r>
            <a:r>
              <a:rPr lang="en-ZA" sz="9600" b="0" i="1" dirty="0" smtClean="0"/>
              <a:t> Salvation) </a:t>
            </a:r>
            <a:r>
              <a:rPr lang="en-ZA" sz="9600" b="0" i="1" dirty="0" err="1" smtClean="0"/>
              <a:t>ben</a:t>
            </a:r>
            <a:r>
              <a:rPr lang="en-ZA" sz="9600" b="0" i="1" dirty="0" smtClean="0"/>
              <a:t> Nun</a:t>
            </a:r>
          </a:p>
          <a:p>
            <a:pPr algn="just"/>
            <a:r>
              <a:rPr lang="en-ZA" sz="9600" b="0" i="1" dirty="0" err="1" smtClean="0"/>
              <a:t>Kaleb</a:t>
            </a:r>
            <a:r>
              <a:rPr lang="en-ZA" sz="9600" b="0" dirty="0" smtClean="0"/>
              <a:t> (fiercely loyal)</a:t>
            </a:r>
          </a:p>
          <a:p>
            <a:pPr algn="just"/>
            <a:r>
              <a:rPr lang="en-ZA" sz="9600" i="1" dirty="0" smtClean="0"/>
              <a:t>Other ten: </a:t>
            </a:r>
          </a:p>
          <a:p>
            <a:pPr algn="just"/>
            <a:r>
              <a:rPr lang="en-ZA" sz="9600" b="0" i="1" dirty="0" smtClean="0"/>
              <a:t>“Judge, rumour, condemnation, recompense, fortune is my mighty one, my fortune, escape, hidden, run away and pride”. </a:t>
            </a:r>
            <a:r>
              <a:rPr lang="en-ZA" sz="9600" b="0" dirty="0" smtClean="0"/>
              <a:t>These are the leaders representing the </a:t>
            </a:r>
            <a:r>
              <a:rPr lang="en-ZA" sz="9600" b="0" i="1" dirty="0" smtClean="0"/>
              <a:t>“Chosen People”. </a:t>
            </a:r>
            <a:r>
              <a:rPr lang="en-ZA" sz="9600" b="0" dirty="0" smtClean="0"/>
              <a:t>Most of these names are representative of the Egyptian (worldly) culture they came out of and are a picture of the spiritual condition of the Children of Israel.` </a:t>
            </a:r>
          </a:p>
          <a:p>
            <a:pPr algn="just"/>
            <a:endParaRPr lang="en-ZA" sz="5400" b="0" i="1" dirty="0" smtClean="0">
              <a:solidFill>
                <a:srgbClr val="C00000"/>
              </a:solidFill>
            </a:endParaRPr>
          </a:p>
          <a:p>
            <a:pPr algn="just"/>
            <a:r>
              <a:rPr lang="en-ZA" sz="9600" b="0" i="1" dirty="0" smtClean="0">
                <a:solidFill>
                  <a:srgbClr val="C00000"/>
                </a:solidFill>
              </a:rPr>
              <a:t>The names of these “</a:t>
            </a:r>
            <a:r>
              <a:rPr lang="en-ZA" sz="9600" b="0" i="1" dirty="0" err="1" smtClean="0">
                <a:solidFill>
                  <a:srgbClr val="C00000"/>
                </a:solidFill>
              </a:rPr>
              <a:t>nasiy</a:t>
            </a:r>
            <a:r>
              <a:rPr lang="en-ZA" sz="9600" b="0" i="1" dirty="0" smtClean="0">
                <a:solidFill>
                  <a:srgbClr val="C00000"/>
                </a:solidFill>
              </a:rPr>
              <a:t>’ ” or “princes” are different than those who lead the army of each tribe. Perhaps </a:t>
            </a:r>
            <a:r>
              <a:rPr lang="en-ZA" sz="9600" b="0" i="1" dirty="0" err="1" smtClean="0">
                <a:solidFill>
                  <a:srgbClr val="C00000"/>
                </a:solidFill>
              </a:rPr>
              <a:t>Elohim</a:t>
            </a:r>
            <a:r>
              <a:rPr lang="en-ZA" sz="9600" b="0" i="1" dirty="0" smtClean="0">
                <a:solidFill>
                  <a:srgbClr val="C00000"/>
                </a:solidFill>
              </a:rPr>
              <a:t> didn’t want the “military” involved in this operation. God used the “FBI” (Fearful </a:t>
            </a:r>
            <a:r>
              <a:rPr lang="en-ZA" sz="9600" b="0" i="1" dirty="0" err="1" smtClean="0">
                <a:solidFill>
                  <a:srgbClr val="C00000"/>
                </a:solidFill>
              </a:rPr>
              <a:t>B‟nei</a:t>
            </a:r>
            <a:r>
              <a:rPr lang="en-ZA" sz="9600" b="0" i="1" dirty="0" smtClean="0">
                <a:solidFill>
                  <a:srgbClr val="C00000"/>
                </a:solidFill>
              </a:rPr>
              <a:t> Israel). </a:t>
            </a:r>
            <a:endParaRPr lang="en-ZA" sz="9600" b="0" dirty="0" smtClean="0">
              <a:solidFill>
                <a:srgbClr val="C00000"/>
              </a:solidFill>
            </a:endParaRPr>
          </a:p>
          <a:p>
            <a:pPr algn="just"/>
            <a:endParaRPr lang="en-ZA" sz="2600" b="0" dirty="0" smtClean="0">
              <a:solidFill>
                <a:srgbClr val="C00000"/>
              </a:solidFill>
            </a:endParaRPr>
          </a:p>
          <a:p>
            <a:pPr algn="just"/>
            <a:endParaRPr lang="en-ZA" b="0" dirty="0">
              <a:solidFill>
                <a:srgbClr val="C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INSTRUCTIONS OF MOSES</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just">
              <a:lnSpc>
                <a:spcPts val="2300"/>
              </a:lnSpc>
            </a:pPr>
            <a:r>
              <a:rPr lang="en-ZA" sz="9600" i="1" dirty="0" smtClean="0">
                <a:solidFill>
                  <a:srgbClr val="004821"/>
                </a:solidFill>
              </a:rPr>
              <a:t>Numbers 13:17-20 </a:t>
            </a:r>
          </a:p>
          <a:p>
            <a:pPr algn="just">
              <a:lnSpc>
                <a:spcPts val="2300"/>
              </a:lnSpc>
              <a:buFont typeface="Arial" pitchFamily="34" charset="0"/>
              <a:buChar char="•"/>
            </a:pPr>
            <a:r>
              <a:rPr lang="en-ZA" sz="9600" b="0" dirty="0" smtClean="0"/>
              <a:t> ….  and see what the land is like. </a:t>
            </a:r>
          </a:p>
          <a:p>
            <a:pPr algn="just">
              <a:lnSpc>
                <a:spcPts val="2300"/>
              </a:lnSpc>
              <a:buFont typeface="Arial" pitchFamily="34" charset="0"/>
              <a:buChar char="•"/>
            </a:pPr>
            <a:r>
              <a:rPr lang="en-ZA" sz="9600" b="0" dirty="0" smtClean="0"/>
              <a:t>Notice the people living there, whether they are strong or weak, few or many; </a:t>
            </a:r>
          </a:p>
          <a:p>
            <a:pPr algn="just">
              <a:lnSpc>
                <a:spcPts val="2300"/>
              </a:lnSpc>
              <a:buFont typeface="Arial" pitchFamily="34" charset="0"/>
              <a:buChar char="•"/>
            </a:pPr>
            <a:r>
              <a:rPr lang="en-ZA" sz="9600" b="0" dirty="0" smtClean="0"/>
              <a:t>and what kind of country they live in, whether it is good or bad; </a:t>
            </a:r>
          </a:p>
          <a:p>
            <a:pPr algn="just">
              <a:lnSpc>
                <a:spcPts val="2300"/>
              </a:lnSpc>
              <a:buFont typeface="Arial" pitchFamily="34" charset="0"/>
              <a:buChar char="•"/>
            </a:pPr>
            <a:r>
              <a:rPr lang="en-ZA" sz="9600" b="0" dirty="0" smtClean="0"/>
              <a:t>and what kind of cities they live in, open or fortified. </a:t>
            </a:r>
          </a:p>
          <a:p>
            <a:pPr algn="just">
              <a:lnSpc>
                <a:spcPts val="2300"/>
              </a:lnSpc>
              <a:buFont typeface="Arial" pitchFamily="34" charset="0"/>
              <a:buChar char="•"/>
            </a:pPr>
            <a:r>
              <a:rPr lang="en-ZA" sz="9600" b="0" dirty="0" smtClean="0"/>
              <a:t>See whether the land is fertile or unproductive and whether there is wood in it or not. </a:t>
            </a:r>
          </a:p>
          <a:p>
            <a:pPr algn="just">
              <a:lnSpc>
                <a:spcPts val="2300"/>
              </a:lnSpc>
              <a:buFont typeface="Arial" pitchFamily="34" charset="0"/>
              <a:buChar char="•"/>
            </a:pPr>
            <a:r>
              <a:rPr lang="en-ZA" sz="9600" b="0" dirty="0" smtClean="0"/>
              <a:t>bring back some of the fruit of the land…</a:t>
            </a:r>
          </a:p>
          <a:p>
            <a:pPr algn="ctr"/>
            <a:r>
              <a:rPr lang="en-ZA" sz="9600" i="1" dirty="0" smtClean="0">
                <a:solidFill>
                  <a:srgbClr val="004821"/>
                </a:solidFill>
              </a:rPr>
              <a:t>And they reported to him, and said, “We went to the land where you sent us. And truly, it flows with milk and honey, and this is its fruit. “But the people who dwell in the land are strong, and the cities are walled, very great. ...“We are not able to go up against the people, for they are stronger than we.” And they gave the children of </a:t>
            </a:r>
            <a:r>
              <a:rPr lang="en-ZA" sz="9600" i="1" dirty="0" err="1" smtClean="0">
                <a:solidFill>
                  <a:srgbClr val="004821"/>
                </a:solidFill>
              </a:rPr>
              <a:t>Yisra’ĕl</a:t>
            </a:r>
            <a:r>
              <a:rPr lang="en-ZA" sz="9600" i="1" dirty="0" smtClean="0">
                <a:solidFill>
                  <a:srgbClr val="004821"/>
                </a:solidFill>
              </a:rPr>
              <a:t> an evil report of the land which they had spied out, ..</a:t>
            </a:r>
            <a:r>
              <a:rPr lang="en-ZA" sz="9600" b="1" i="1" dirty="0" smtClean="0">
                <a:solidFill>
                  <a:srgbClr val="004821"/>
                </a:solidFill>
              </a:rPr>
              <a:t>(Numbers 13:27-33)</a:t>
            </a:r>
          </a:p>
          <a:p>
            <a:pPr algn="ctr"/>
            <a:endParaRPr lang="en-ZA" dirty="0" smtClean="0">
              <a:solidFill>
                <a:srgbClr val="004821"/>
              </a:solidFill>
            </a:endParaRPr>
          </a:p>
          <a:p>
            <a:pPr algn="ctr"/>
            <a:endParaRPr lang="en-ZA" dirty="0">
              <a:solidFill>
                <a:srgbClr val="00482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TAKE GOD’S WORD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For indeed the Good News was brought to us as well as to them, but the word which they heard did not profit them, not having been mixed with belief in those who heard it. </a:t>
            </a:r>
            <a:r>
              <a:rPr lang="en-ZA" sz="9600" b="1" i="1" dirty="0" smtClean="0">
                <a:solidFill>
                  <a:srgbClr val="004821"/>
                </a:solidFill>
              </a:rPr>
              <a:t>(Hebrews 4:2)</a:t>
            </a:r>
          </a:p>
          <a:p>
            <a:pPr>
              <a:lnSpc>
                <a:spcPts val="2200"/>
              </a:lnSpc>
            </a:pPr>
            <a:r>
              <a:rPr lang="en-ZA" sz="9600" dirty="0" smtClean="0"/>
              <a:t>Even though </a:t>
            </a:r>
            <a:r>
              <a:rPr lang="he-IL" sz="9600" dirty="0" smtClean="0"/>
              <a:t>יהוה</a:t>
            </a:r>
            <a:r>
              <a:rPr lang="en-ZA" sz="9600" dirty="0" smtClean="0"/>
              <a:t> declared the Land of Canaan (The Promised Land) to be good, the people were unable to take His Word at face value. </a:t>
            </a:r>
            <a:r>
              <a:rPr lang="he-IL" sz="9600" dirty="0" smtClean="0"/>
              <a:t>יהוה</a:t>
            </a:r>
            <a:r>
              <a:rPr lang="en-ZA" sz="9600" dirty="0" smtClean="0"/>
              <a:t> new that if they saw the people of the land their faith would crumble because they looked in the natural instead of trusting God. Scripture labels the Children of Israel as a faithless, hard-hearted and unbelieving generation causing the anger of </a:t>
            </a:r>
            <a:r>
              <a:rPr lang="he-IL" sz="9600" dirty="0" smtClean="0"/>
              <a:t>יהוה</a:t>
            </a:r>
            <a:r>
              <a:rPr lang="en-ZA" sz="9600" dirty="0" smtClean="0"/>
              <a:t> to burn against them. This attitude prevented them from entering the Promised Land (Hebrews 4:1–7). Are we any different? Do you walk by faith (when you have heard a sure word from </a:t>
            </a:r>
            <a:r>
              <a:rPr lang="he-IL" sz="9600" dirty="0" smtClean="0"/>
              <a:t>יהוה</a:t>
            </a:r>
            <a:r>
              <a:rPr lang="en-ZA" sz="9600" dirty="0" smtClean="0"/>
              <a:t>) or in fear, doubt and unbelief?</a:t>
            </a:r>
          </a:p>
          <a:p>
            <a:pPr algn="ctr">
              <a:lnSpc>
                <a:spcPts val="2200"/>
              </a:lnSpc>
            </a:pPr>
            <a:r>
              <a:rPr lang="en-ZA" sz="9600" i="1" dirty="0" smtClean="0">
                <a:solidFill>
                  <a:srgbClr val="004821"/>
                </a:solidFill>
              </a:rPr>
              <a:t>These six matters </a:t>
            </a:r>
            <a:r>
              <a:rPr lang="he-IL" sz="9600" i="1" dirty="0" smtClean="0">
                <a:solidFill>
                  <a:srgbClr val="004821"/>
                </a:solidFill>
              </a:rPr>
              <a:t>יהוה</a:t>
            </a:r>
            <a:r>
              <a:rPr lang="en-ZA" sz="9600" i="1" dirty="0" smtClean="0">
                <a:solidFill>
                  <a:srgbClr val="004821"/>
                </a:solidFill>
              </a:rPr>
              <a:t> hates, And seven are an abomination to Him: A proud look, A lying tongue, And hands shedding innocent blood, A heart devising wicked schemes, Feet quick to run to evil, A false witness breathing out lies, And one who causes strife among brothers. </a:t>
            </a:r>
            <a:r>
              <a:rPr lang="en-US" sz="9600" b="1" i="1" dirty="0" smtClean="0">
                <a:solidFill>
                  <a:srgbClr val="004821"/>
                </a:solidFill>
              </a:rPr>
              <a:t>(Proverbs 6:16-19)</a:t>
            </a:r>
          </a:p>
          <a:p>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YOU SHALL BE STRONG </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just"/>
            <a:r>
              <a:rPr lang="en-ZA" sz="9600" b="0" dirty="0" smtClean="0"/>
              <a:t>The phrase in Hebrew reads </a:t>
            </a:r>
            <a:r>
              <a:rPr lang="en-ZA" sz="9600" b="0" i="1" dirty="0" smtClean="0"/>
              <a:t>“</a:t>
            </a:r>
            <a:r>
              <a:rPr lang="en-ZA" sz="9600" b="0" i="1" dirty="0" err="1" smtClean="0"/>
              <a:t>v‟heet</a:t>
            </a:r>
            <a:r>
              <a:rPr lang="en-ZA" sz="9600" b="0" i="1" dirty="0" smtClean="0"/>
              <a:t> </a:t>
            </a:r>
            <a:r>
              <a:rPr lang="en-ZA" sz="9600" b="0" i="1" dirty="0" err="1" smtClean="0"/>
              <a:t>chazaq</a:t>
            </a:r>
            <a:r>
              <a:rPr lang="en-ZA" sz="9600" b="0" i="1" dirty="0" smtClean="0"/>
              <a:t> </a:t>
            </a:r>
            <a:r>
              <a:rPr lang="en-ZA" sz="9600" b="0" i="1" dirty="0" err="1" smtClean="0"/>
              <a:t>t‟am</a:t>
            </a:r>
            <a:r>
              <a:rPr lang="en-ZA" sz="9600" b="0" i="1" dirty="0" smtClean="0"/>
              <a:t>”. </a:t>
            </a:r>
            <a:r>
              <a:rPr lang="en-ZA" sz="9600" b="0" dirty="0" smtClean="0"/>
              <a:t>This phrase translates like a command, </a:t>
            </a:r>
            <a:r>
              <a:rPr lang="en-ZA" sz="9600" b="0" i="1" dirty="0" smtClean="0"/>
              <a:t>“And you shall be courageous”</a:t>
            </a:r>
            <a:r>
              <a:rPr lang="en-ZA" sz="9600" b="0" dirty="0" smtClean="0"/>
              <a:t>. </a:t>
            </a:r>
            <a:r>
              <a:rPr lang="en-ZA" sz="9600" b="0" i="1" dirty="0" smtClean="0"/>
              <a:t>“</a:t>
            </a:r>
            <a:r>
              <a:rPr lang="en-ZA" sz="9600" b="0" i="1" dirty="0" err="1" smtClean="0"/>
              <a:t>t‟am</a:t>
            </a:r>
            <a:r>
              <a:rPr lang="en-ZA" sz="9600" b="0" i="1" dirty="0" smtClean="0"/>
              <a:t>”,</a:t>
            </a:r>
            <a:r>
              <a:rPr lang="en-ZA" sz="9600" b="0" dirty="0" smtClean="0"/>
              <a:t> is a contraction of the word </a:t>
            </a:r>
            <a:r>
              <a:rPr lang="en-ZA" sz="9600" b="0" i="1" dirty="0" smtClean="0"/>
              <a:t>“</a:t>
            </a:r>
            <a:r>
              <a:rPr lang="en-ZA" sz="9600" b="0" i="1" dirty="0" err="1" smtClean="0"/>
              <a:t>tamiym</a:t>
            </a:r>
            <a:r>
              <a:rPr lang="en-ZA" sz="9600" b="0" dirty="0" smtClean="0"/>
              <a:t>” which means </a:t>
            </a:r>
            <a:r>
              <a:rPr lang="en-ZA" sz="9600" b="0" i="1" dirty="0" smtClean="0"/>
              <a:t>“complete” or “perfect”. </a:t>
            </a:r>
            <a:r>
              <a:rPr lang="en-ZA" sz="9600" b="0" dirty="0" smtClean="0"/>
              <a:t>So, what’s this saying? “</a:t>
            </a:r>
            <a:r>
              <a:rPr lang="en-ZA" sz="9600" b="0" i="1" dirty="0" smtClean="0"/>
              <a:t>And you shall be complete in courage.” Or “And you shall be perfect in courage.” </a:t>
            </a:r>
          </a:p>
          <a:p>
            <a:pPr algn="ctr"/>
            <a:r>
              <a:rPr lang="en-ZA" sz="9600" b="0" i="1" dirty="0" smtClean="0">
                <a:solidFill>
                  <a:srgbClr val="004821"/>
                </a:solidFill>
              </a:rPr>
              <a:t>To be perfect or complete is a God idea for testing: </a:t>
            </a:r>
            <a:r>
              <a:rPr lang="en-ZA" sz="9600" i="1" dirty="0" smtClean="0">
                <a:solidFill>
                  <a:srgbClr val="004821"/>
                </a:solidFill>
              </a:rPr>
              <a:t>And it came to be when </a:t>
            </a:r>
            <a:r>
              <a:rPr lang="en-ZA" sz="9600" i="1" dirty="0" err="1" smtClean="0">
                <a:solidFill>
                  <a:srgbClr val="004821"/>
                </a:solidFill>
              </a:rPr>
              <a:t>Aḇram</a:t>
            </a:r>
            <a:r>
              <a:rPr lang="en-ZA" sz="9600" i="1" dirty="0" smtClean="0">
                <a:solidFill>
                  <a:srgbClr val="004821"/>
                </a:solidFill>
              </a:rPr>
              <a:t> was ninety-nine years old, that </a:t>
            </a:r>
            <a:r>
              <a:rPr lang="he-IL" sz="9600" i="1" dirty="0" smtClean="0">
                <a:solidFill>
                  <a:srgbClr val="004821"/>
                </a:solidFill>
              </a:rPr>
              <a:t>יהוה</a:t>
            </a:r>
            <a:r>
              <a:rPr lang="en-ZA" sz="9600" i="1" dirty="0" smtClean="0">
                <a:solidFill>
                  <a:srgbClr val="004821"/>
                </a:solidFill>
              </a:rPr>
              <a:t> appeared to </a:t>
            </a:r>
            <a:r>
              <a:rPr lang="en-ZA" sz="9600" i="1" dirty="0" err="1" smtClean="0">
                <a:solidFill>
                  <a:srgbClr val="004821"/>
                </a:solidFill>
              </a:rPr>
              <a:t>Aḇram</a:t>
            </a:r>
            <a:r>
              <a:rPr lang="en-ZA" sz="9600" i="1" dirty="0" smtClean="0">
                <a:solidFill>
                  <a:srgbClr val="004821"/>
                </a:solidFill>
              </a:rPr>
              <a:t> and said to him, “I am </a:t>
            </a:r>
            <a:r>
              <a:rPr lang="en-ZA" sz="9600" i="1" dirty="0" err="1" smtClean="0">
                <a:solidFill>
                  <a:srgbClr val="004821"/>
                </a:solidFill>
              </a:rPr>
              <a:t>Ěl</a:t>
            </a:r>
            <a:r>
              <a:rPr lang="en-ZA" sz="9600" i="1" dirty="0" smtClean="0">
                <a:solidFill>
                  <a:srgbClr val="004821"/>
                </a:solidFill>
              </a:rPr>
              <a:t> Shaddai – walk before Me and be perfect. </a:t>
            </a:r>
            <a:r>
              <a:rPr lang="en-US" sz="9600" b="1" i="1" dirty="0" smtClean="0">
                <a:solidFill>
                  <a:srgbClr val="004821"/>
                </a:solidFill>
              </a:rPr>
              <a:t>(Genesis 17:1) </a:t>
            </a:r>
            <a:r>
              <a:rPr lang="en-US" sz="9600" dirty="0" smtClean="0"/>
              <a:t>and </a:t>
            </a:r>
            <a:r>
              <a:rPr lang="en-ZA" sz="9600" i="1" dirty="0" smtClean="0">
                <a:solidFill>
                  <a:srgbClr val="004821"/>
                </a:solidFill>
              </a:rPr>
              <a:t>“Be perfect before </a:t>
            </a:r>
            <a:r>
              <a:rPr lang="he-IL" sz="9600" i="1" dirty="0" smtClean="0">
                <a:solidFill>
                  <a:srgbClr val="004821"/>
                </a:solidFill>
              </a:rPr>
              <a:t>יהוה</a:t>
            </a:r>
            <a:r>
              <a:rPr lang="en-US" sz="9600" i="1" dirty="0" smtClean="0">
                <a:solidFill>
                  <a:srgbClr val="004821"/>
                </a:solidFill>
              </a:rPr>
              <a:t> your Elohim, </a:t>
            </a:r>
            <a:r>
              <a:rPr lang="en-US" sz="9600" b="1" i="1" dirty="0" smtClean="0">
                <a:solidFill>
                  <a:srgbClr val="004821"/>
                </a:solidFill>
              </a:rPr>
              <a:t>(Deuteronomy 18:13)</a:t>
            </a:r>
          </a:p>
          <a:p>
            <a:r>
              <a:rPr lang="en-ZA" sz="9600" b="0" dirty="0" smtClean="0"/>
              <a:t>God commands us to be courageous. Why? Because courage is based on belief, just as obedience is based on belief. When testing comes we are to “encourage” one another. Together, we can even be “perfect” in courage. The test was about leadership being courageous and leading the people into being courageous. </a:t>
            </a:r>
            <a:r>
              <a:rPr lang="en-ZA" sz="9600" b="0" i="1" dirty="0" smtClean="0">
                <a:solidFill>
                  <a:srgbClr val="C00000"/>
                </a:solidFill>
              </a:rPr>
              <a:t>Heart failure is contagious.</a:t>
            </a:r>
            <a:r>
              <a:rPr lang="en-ZA" b="0" i="1" dirty="0" smtClean="0">
                <a:solidFill>
                  <a:srgbClr val="C00000"/>
                </a:solidFill>
              </a:rPr>
              <a:t>. </a:t>
            </a:r>
            <a:endParaRPr lang="en-ZA" b="0" i="1" dirty="0">
              <a:solidFill>
                <a:srgbClr val="C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FEAR OF DEATH</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just"/>
            <a:r>
              <a:rPr lang="en-ZA" sz="9600" b="0" dirty="0" smtClean="0"/>
              <a:t>Fear of death is the mother of all fears and is what plagued the disbelieving Israelites. </a:t>
            </a:r>
          </a:p>
          <a:p>
            <a:pPr algn="just"/>
            <a:r>
              <a:rPr lang="en-ZA" sz="9600" b="0" dirty="0" smtClean="0">
                <a:solidFill>
                  <a:srgbClr val="004821"/>
                </a:solidFill>
              </a:rPr>
              <a:t>13:33 </a:t>
            </a:r>
            <a:r>
              <a:rPr lang="en-ZA" sz="9600" b="0" i="1" dirty="0" smtClean="0">
                <a:solidFill>
                  <a:srgbClr val="004821"/>
                </a:solidFill>
              </a:rPr>
              <a:t>And so we were in their eyes ...</a:t>
            </a:r>
            <a:r>
              <a:rPr lang="en-ZA" sz="9600" b="0" dirty="0" smtClean="0">
                <a:solidFill>
                  <a:srgbClr val="004821"/>
                </a:solidFill>
              </a:rPr>
              <a:t> </a:t>
            </a:r>
            <a:r>
              <a:rPr lang="en-ZA" sz="9600" b="0" i="1" dirty="0" smtClean="0">
                <a:solidFill>
                  <a:srgbClr val="004821"/>
                </a:solidFill>
              </a:rPr>
              <a:t>(</a:t>
            </a:r>
            <a:r>
              <a:rPr lang="en-ZA" sz="9600" b="0" i="1" dirty="0" err="1" smtClean="0">
                <a:solidFill>
                  <a:srgbClr val="004821"/>
                </a:solidFill>
              </a:rPr>
              <a:t>ArtScroll</a:t>
            </a:r>
            <a:r>
              <a:rPr lang="en-ZA" sz="9600" b="0" i="1" dirty="0" smtClean="0">
                <a:solidFill>
                  <a:srgbClr val="004821"/>
                </a:solidFill>
              </a:rPr>
              <a:t> Stone Edition Chumash</a:t>
            </a:r>
            <a:r>
              <a:rPr lang="en-ZA" sz="9600" b="0" dirty="0" smtClean="0">
                <a:solidFill>
                  <a:srgbClr val="004821"/>
                </a:solidFill>
              </a:rPr>
              <a:t>) </a:t>
            </a:r>
            <a:r>
              <a:rPr lang="en-ZA" sz="9600" b="0" dirty="0" smtClean="0"/>
              <a:t>“As [Israelites] and emissaries of the [Israelite] people, they should have thought only of their mission, not of what anyone else thought of them (Ibid. p. 803).</a:t>
            </a:r>
          </a:p>
          <a:p>
            <a:r>
              <a:rPr lang="en-ZA" sz="9600" b="0" dirty="0" smtClean="0"/>
              <a:t>We must walk by faith and not by sight always keeping our eyes on </a:t>
            </a:r>
            <a:r>
              <a:rPr lang="he-IL" sz="9600" dirty="0" smtClean="0"/>
              <a:t>יהושע</a:t>
            </a:r>
            <a:r>
              <a:rPr lang="en-ZA" sz="9600" b="0" dirty="0" smtClean="0"/>
              <a:t> - Peter walking on the water (Matt 14:22–33), as long as Peter kept his eyes on </a:t>
            </a:r>
            <a:r>
              <a:rPr lang="he-IL" sz="9600" dirty="0" smtClean="0"/>
              <a:t>יהושע</a:t>
            </a:r>
            <a:r>
              <a:rPr lang="en-ZA" sz="9600" b="0" dirty="0" smtClean="0"/>
              <a:t> he was able to walk on the sea, but when he took his eyes off of </a:t>
            </a:r>
            <a:r>
              <a:rPr lang="he-IL" sz="9600" dirty="0" smtClean="0"/>
              <a:t>יהושע</a:t>
            </a:r>
            <a:r>
              <a:rPr lang="en-ZA" sz="9600" b="0" dirty="0" smtClean="0"/>
              <a:t> and looked at the stormy circumstances around him he began to sink. </a:t>
            </a:r>
          </a:p>
          <a:p>
            <a:r>
              <a:rPr lang="en-ZA" sz="9600" b="0" dirty="0" smtClean="0"/>
              <a:t>Scripture tells us:</a:t>
            </a:r>
            <a:r>
              <a:rPr lang="en-ZA" sz="9600" b="0" dirty="0" smtClean="0">
                <a:solidFill>
                  <a:srgbClr val="004821"/>
                </a:solidFill>
              </a:rPr>
              <a:t> </a:t>
            </a:r>
            <a:r>
              <a:rPr lang="en-ZA" sz="9600" i="1" dirty="0" smtClean="0">
                <a:solidFill>
                  <a:srgbClr val="004821"/>
                </a:solidFill>
              </a:rPr>
              <a:t>“But the righteous shall live by belief, but if anyone draws back, my being has no pleasure in him.” </a:t>
            </a:r>
            <a:r>
              <a:rPr lang="en-ZA" sz="9600" b="1" i="1" dirty="0" smtClean="0">
                <a:solidFill>
                  <a:srgbClr val="004821"/>
                </a:solidFill>
              </a:rPr>
              <a:t>(Hebrews 10:38) </a:t>
            </a:r>
            <a:r>
              <a:rPr lang="en-ZA" sz="9600" b="0" dirty="0" smtClean="0"/>
              <a:t>and,</a:t>
            </a:r>
            <a:r>
              <a:rPr lang="en-ZA" sz="9600" b="0" i="1" dirty="0" smtClean="0">
                <a:solidFill>
                  <a:srgbClr val="004821"/>
                </a:solidFill>
              </a:rPr>
              <a:t> </a:t>
            </a:r>
            <a:r>
              <a:rPr lang="en-ZA" sz="9600" i="1" dirty="0" smtClean="0">
                <a:solidFill>
                  <a:srgbClr val="004821"/>
                </a:solidFill>
              </a:rPr>
              <a:t>But without belief it is impossible to please Him, for he who comes to Elohim has to believe that He is, and that He is a </a:t>
            </a:r>
            <a:r>
              <a:rPr lang="en-ZA" sz="9600" i="1" dirty="0" err="1" smtClean="0">
                <a:solidFill>
                  <a:srgbClr val="004821"/>
                </a:solidFill>
              </a:rPr>
              <a:t>rewarder</a:t>
            </a:r>
            <a:r>
              <a:rPr lang="en-ZA" sz="9600" i="1" dirty="0" smtClean="0">
                <a:solidFill>
                  <a:srgbClr val="004821"/>
                </a:solidFill>
              </a:rPr>
              <a:t> of those who earnestly seek Him. </a:t>
            </a:r>
            <a:r>
              <a:rPr lang="en-ZA" sz="9600" b="1" i="1" dirty="0" smtClean="0">
                <a:solidFill>
                  <a:srgbClr val="004821"/>
                </a:solidFill>
              </a:rPr>
              <a:t>(Hebrews 11:6)</a:t>
            </a:r>
          </a:p>
          <a:p>
            <a:endParaRPr lang="en-ZA" sz="9600" dirty="0" smtClean="0"/>
          </a:p>
          <a:p>
            <a:pPr algn="just"/>
            <a:endParaRPr lang="en-ZA" sz="9600" b="0" i="1" dirty="0" smtClean="0">
              <a:solidFill>
                <a:srgbClr val="004821"/>
              </a:solidFill>
            </a:endParaRPr>
          </a:p>
          <a:p>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TEST TEN TIMES</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ctr">
              <a:lnSpc>
                <a:spcPts val="2300"/>
              </a:lnSpc>
            </a:pPr>
            <a:r>
              <a:rPr lang="en-ZA" i="1" dirty="0" smtClean="0">
                <a:solidFill>
                  <a:srgbClr val="004821"/>
                </a:solidFill>
              </a:rPr>
              <a:t>for none of these men who have seen My esteem and the signs which I did in </a:t>
            </a:r>
            <a:r>
              <a:rPr lang="en-ZA" i="1" dirty="0" err="1" smtClean="0">
                <a:solidFill>
                  <a:srgbClr val="004821"/>
                </a:solidFill>
              </a:rPr>
              <a:t>Mitsrayim</a:t>
            </a:r>
            <a:r>
              <a:rPr lang="en-ZA" i="1" dirty="0" smtClean="0">
                <a:solidFill>
                  <a:srgbClr val="004821"/>
                </a:solidFill>
              </a:rPr>
              <a:t> and in the wilderness, and have tried Me now these ten times, and have disobeyed My voice, shall see the land of which I swore to their fathers, nor any of those who scorned Me see it. </a:t>
            </a:r>
            <a:r>
              <a:rPr lang="en-ZA" b="1" i="1" dirty="0" smtClean="0">
                <a:solidFill>
                  <a:srgbClr val="004821"/>
                </a:solidFill>
              </a:rPr>
              <a:t>..(Numbers 14:22-25)</a:t>
            </a:r>
          </a:p>
          <a:p>
            <a:pPr algn="just">
              <a:lnSpc>
                <a:spcPts val="2300"/>
              </a:lnSpc>
            </a:pPr>
            <a:r>
              <a:rPr lang="en-GB" sz="2400" b="0" dirty="0" smtClean="0"/>
              <a:t>The ten times were: (a) when the Egyptians chased them into the Red Sea (Exodus 14:11); (b) when they had nothing to drink but the bitter waters of </a:t>
            </a:r>
            <a:r>
              <a:rPr lang="en-GB" sz="2400" b="0" dirty="0" err="1" smtClean="0"/>
              <a:t>Marah</a:t>
            </a:r>
            <a:r>
              <a:rPr lang="en-GB" sz="2400" b="0" dirty="0" smtClean="0"/>
              <a:t> (ibid. 15:24); (c) when they ran out of food (ibid. 16:3); (d) when they left manna over [to the next day], even though they had been told not to (ibid. 16:20; (e) when they left the camp to gather manna on the Sabbath even though they had been told not to (ibid. 16:27); (f) when their water ran out at </a:t>
            </a:r>
            <a:r>
              <a:rPr lang="en-GB" sz="2400" b="0" dirty="0" err="1" smtClean="0"/>
              <a:t>Refidim</a:t>
            </a:r>
            <a:r>
              <a:rPr lang="en-GB" sz="2400" b="0" dirty="0" smtClean="0"/>
              <a:t> (ibid. 17:2); (g) when they worshiped the Golden Calf (ibid. 32:4); (h) when they rebelled against God's </a:t>
            </a:r>
            <a:r>
              <a:rPr lang="en-GB" sz="2400" b="0" dirty="0" err="1" smtClean="0"/>
              <a:t>mitzvos</a:t>
            </a:r>
            <a:r>
              <a:rPr lang="en-GB" sz="2400" b="0" dirty="0" smtClean="0"/>
              <a:t> (Numbers 11:1); (</a:t>
            </a:r>
            <a:r>
              <a:rPr lang="en-GB" sz="2400" b="0" dirty="0" err="1" smtClean="0"/>
              <a:t>i</a:t>
            </a:r>
            <a:r>
              <a:rPr lang="en-GB" sz="2400" b="0" dirty="0" smtClean="0"/>
              <a:t>) when they complained that the manna was not good (ibid. 11:4); (j) when they believed the spies evil report about </a:t>
            </a:r>
            <a:r>
              <a:rPr lang="en-GB" sz="2400" b="0" dirty="0" err="1" smtClean="0"/>
              <a:t>Eretz</a:t>
            </a:r>
            <a:r>
              <a:rPr lang="en-GB" sz="2400" b="0" dirty="0" smtClean="0"/>
              <a:t> </a:t>
            </a:r>
            <a:r>
              <a:rPr lang="en-GB" sz="2400" b="0" dirty="0" err="1" smtClean="0"/>
              <a:t>Yisrael</a:t>
            </a:r>
            <a:r>
              <a:rPr lang="en-GB" sz="2400" b="0" dirty="0" smtClean="0"/>
              <a:t> (</a:t>
            </a:r>
            <a:r>
              <a:rPr lang="en-GB" sz="2400" b="0" dirty="0" err="1" smtClean="0"/>
              <a:t>Arachin</a:t>
            </a:r>
            <a:r>
              <a:rPr lang="en-GB" sz="2400" b="0" dirty="0" smtClean="0"/>
              <a:t> 15a) [Chumash, </a:t>
            </a:r>
            <a:r>
              <a:rPr lang="en-GB" sz="2400" b="0" dirty="0" err="1" smtClean="0"/>
              <a:t>Bamidbar</a:t>
            </a:r>
            <a:r>
              <a:rPr lang="en-GB" sz="2400" b="0" dirty="0" smtClean="0"/>
              <a:t>, 807.]</a:t>
            </a:r>
            <a:endParaRPr lang="en-ZA" sz="2400" b="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FRUIT SYMBOLISM</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nSpc>
                <a:spcPct val="95000"/>
              </a:lnSpc>
            </a:pPr>
            <a:r>
              <a:rPr lang="en-GB" sz="9600" b="0" dirty="0" smtClean="0"/>
              <a:t>Moses also asked them to bring back </a:t>
            </a:r>
            <a:r>
              <a:rPr lang="en-GB" sz="9600" b="0" i="1" dirty="0" smtClean="0"/>
              <a:t>fruit</a:t>
            </a:r>
            <a:r>
              <a:rPr lang="en-GB" sz="9600" b="0" dirty="0" smtClean="0"/>
              <a:t> so Israel could see the richness of the land that awaited them.</a:t>
            </a:r>
            <a:r>
              <a:rPr lang="en-ZA" sz="9600" b="0" dirty="0" smtClean="0"/>
              <a:t> </a:t>
            </a:r>
            <a:r>
              <a:rPr lang="en-GB" sz="9600" b="0" dirty="0" smtClean="0"/>
              <a:t>The prophetic imagery, for Israel synonymous with Torah and life in the Living Torah/</a:t>
            </a:r>
            <a:r>
              <a:rPr lang="he-IL" sz="9600" dirty="0" smtClean="0"/>
              <a:t> יהושע</a:t>
            </a:r>
            <a:r>
              <a:rPr lang="en-GB" sz="9600" b="0" dirty="0" smtClean="0"/>
              <a:t>. </a:t>
            </a:r>
          </a:p>
          <a:p>
            <a:pPr>
              <a:lnSpc>
                <a:spcPct val="95000"/>
              </a:lnSpc>
            </a:pPr>
            <a:r>
              <a:rPr lang="en-GB" sz="9600" b="0" dirty="0" smtClean="0"/>
              <a:t>The two men carrying the fruit - two witnesses of </a:t>
            </a:r>
            <a:r>
              <a:rPr lang="he-IL" sz="9600" dirty="0" smtClean="0"/>
              <a:t>יהוה</a:t>
            </a:r>
            <a:r>
              <a:rPr lang="en-GB" sz="9600" b="0" dirty="0" smtClean="0"/>
              <a:t>, the House of Israel and the House of Judah united as one, who carry the testimony of Messiah </a:t>
            </a:r>
            <a:r>
              <a:rPr lang="he-IL" sz="9600" dirty="0" smtClean="0"/>
              <a:t>יהושע</a:t>
            </a:r>
            <a:r>
              <a:rPr lang="en-GB" sz="9600" b="0" dirty="0" smtClean="0"/>
              <a:t>. The </a:t>
            </a:r>
            <a:r>
              <a:rPr lang="en-GB" sz="9600" b="0" i="1" dirty="0" smtClean="0"/>
              <a:t>fruit </a:t>
            </a:r>
            <a:r>
              <a:rPr lang="en-GB" sz="9600" b="0" dirty="0" smtClean="0"/>
              <a:t>represents the Word of God that is good to the taste, as fruit inspectors, meditating and walking in the understanding of the blessings in the Word. One cluster of grapes represents the united Israel as </a:t>
            </a:r>
            <a:r>
              <a:rPr lang="he-IL" sz="9600" dirty="0" smtClean="0"/>
              <a:t>יהושע</a:t>
            </a:r>
            <a:r>
              <a:rPr lang="en-GB" sz="9600" b="0" dirty="0" smtClean="0"/>
              <a:t>’s first fruits. </a:t>
            </a:r>
          </a:p>
          <a:p>
            <a:pPr algn="just">
              <a:lnSpc>
                <a:spcPct val="95000"/>
              </a:lnSpc>
            </a:pPr>
            <a:r>
              <a:rPr lang="en-GB" sz="9600" b="0" dirty="0" smtClean="0"/>
              <a:t>Pomegranates have 613 seeds, the Torah commandments.  </a:t>
            </a:r>
          </a:p>
          <a:p>
            <a:pPr algn="just">
              <a:lnSpc>
                <a:spcPct val="95000"/>
              </a:lnSpc>
            </a:pPr>
            <a:r>
              <a:rPr lang="en-GB" sz="9600" b="0" dirty="0" smtClean="0"/>
              <a:t>Figs are those now returning to God’s teaching and instruction. </a:t>
            </a:r>
            <a:endParaRPr lang="en-ZA" sz="9600" b="0" dirty="0" smtClean="0"/>
          </a:p>
          <a:p>
            <a:pPr algn="ctr">
              <a:lnSpc>
                <a:spcPct val="95000"/>
              </a:lnSpc>
            </a:pPr>
            <a:r>
              <a:rPr lang="en-GB" sz="9600" b="0" i="1" dirty="0" smtClean="0">
                <a:solidFill>
                  <a:srgbClr val="C00000"/>
                </a:solidFill>
              </a:rPr>
              <a:t>The whole context represents those who have the Messiah on their heart and walk in the redemptive holy lifestyle of His Torah. This is called the order of Melchizedek in the Spirit of Elijah/</a:t>
            </a:r>
            <a:r>
              <a:rPr lang="he-IL" sz="9600" i="1" dirty="0" smtClean="0">
                <a:solidFill>
                  <a:srgbClr val="C00000"/>
                </a:solidFill>
              </a:rPr>
              <a:t> יהושע</a:t>
            </a:r>
            <a:r>
              <a:rPr lang="en-GB" sz="9600" b="0" i="1" dirty="0" smtClean="0">
                <a:solidFill>
                  <a:srgbClr val="C00000"/>
                </a:solidFill>
              </a:rPr>
              <a:t>.</a:t>
            </a:r>
            <a:endParaRPr lang="en-ZA" sz="9600" b="0" i="1" dirty="0" smtClean="0">
              <a:solidFill>
                <a:srgbClr val="C00000"/>
              </a:solidFill>
            </a:endParaRPr>
          </a:p>
          <a:p>
            <a:endParaRPr lang="en-ZA" b="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PUNISHMENT</a:t>
            </a:r>
            <a:endParaRPr lang="en-ZA" dirty="0"/>
          </a:p>
        </p:txBody>
      </p:sp>
      <p:sp>
        <p:nvSpPr>
          <p:cNvPr id="3" name="Content Placeholder 2"/>
          <p:cNvSpPr>
            <a:spLocks noGrp="1"/>
          </p:cNvSpPr>
          <p:nvPr>
            <p:ph idx="1"/>
          </p:nvPr>
        </p:nvSpPr>
        <p:spPr>
          <a:xfrm>
            <a:off x="251520" y="1600200"/>
            <a:ext cx="8640960" cy="5257800"/>
          </a:xfrm>
        </p:spPr>
        <p:txBody>
          <a:bodyPr>
            <a:normAutofit fontScale="25000" lnSpcReduction="20000"/>
          </a:bodyPr>
          <a:lstStyle/>
          <a:p>
            <a:pPr algn="ctr">
              <a:lnSpc>
                <a:spcPts val="2100"/>
              </a:lnSpc>
            </a:pPr>
            <a:r>
              <a:rPr lang="en-ZA" sz="9600" i="1" dirty="0" smtClean="0">
                <a:solidFill>
                  <a:srgbClr val="004821"/>
                </a:solidFill>
              </a:rPr>
              <a:t>..‘As I live,’ declares </a:t>
            </a:r>
            <a:r>
              <a:rPr lang="he-IL" sz="9600" i="1" dirty="0" smtClean="0">
                <a:solidFill>
                  <a:srgbClr val="004821"/>
                </a:solidFill>
              </a:rPr>
              <a:t>יהוה</a:t>
            </a:r>
            <a:r>
              <a:rPr lang="en-ZA" sz="9600" i="1" dirty="0" smtClean="0">
                <a:solidFill>
                  <a:srgbClr val="004821"/>
                </a:solidFill>
              </a:rPr>
              <a:t>, ‘as you have spoken in My hearing, so I do to you: ‘The carcasses of you who have grumbled against Me are going to fall in this wilderness, all of you who were registered, according to your entire number, from twenty years old and above. ‘None of you except </a:t>
            </a:r>
            <a:r>
              <a:rPr lang="en-ZA" sz="9600" i="1" dirty="0" err="1" smtClean="0">
                <a:solidFill>
                  <a:srgbClr val="004821"/>
                </a:solidFill>
              </a:rPr>
              <a:t>Kalĕb</a:t>
            </a:r>
            <a:r>
              <a:rPr lang="en-ZA" sz="9600" i="1" dirty="0" smtClean="0">
                <a:solidFill>
                  <a:srgbClr val="004821"/>
                </a:solidFill>
              </a:rPr>
              <a:t>̱ son of </a:t>
            </a:r>
            <a:r>
              <a:rPr lang="en-ZA" sz="9600" i="1" dirty="0" err="1" smtClean="0">
                <a:solidFill>
                  <a:srgbClr val="004821"/>
                </a:solidFill>
              </a:rPr>
              <a:t>Yephunneh</a:t>
            </a:r>
            <a:r>
              <a:rPr lang="en-ZA" sz="9600" i="1" dirty="0" smtClean="0">
                <a:solidFill>
                  <a:srgbClr val="004821"/>
                </a:solidFill>
              </a:rPr>
              <a:t>, and </a:t>
            </a:r>
            <a:r>
              <a:rPr lang="en-ZA" sz="9600" i="1" dirty="0" err="1" smtClean="0">
                <a:solidFill>
                  <a:srgbClr val="004821"/>
                </a:solidFill>
              </a:rPr>
              <a:t>Yehoshua</a:t>
            </a:r>
            <a:r>
              <a:rPr lang="en-ZA" sz="9600" i="1" dirty="0" smtClean="0">
                <a:solidFill>
                  <a:srgbClr val="004821"/>
                </a:solidFill>
              </a:rPr>
              <a:t> son of Nun, shall enter the land which I swore I would make you dwell in. ‘But your little ones, whom you said would become a prey, I shall bring in, and they shall know the land which you have rejected. ...‘And your sons shall be wanderers in the wilderness forty years, and shall bear your </a:t>
            </a:r>
            <a:r>
              <a:rPr lang="en-ZA" sz="9600" i="1" dirty="0" err="1" smtClean="0">
                <a:solidFill>
                  <a:srgbClr val="004821"/>
                </a:solidFill>
              </a:rPr>
              <a:t>whorings</a:t>
            </a:r>
            <a:r>
              <a:rPr lang="en-ZA" sz="9600" i="1" dirty="0" smtClean="0">
                <a:solidFill>
                  <a:srgbClr val="004821"/>
                </a:solidFill>
              </a:rPr>
              <a:t>, until your carcasses are consumed in the wilderness. ‘According to the number of the days in which you spied out the land, forty days – a day for a year, a day for a year – you are to bear your </a:t>
            </a:r>
            <a:r>
              <a:rPr lang="en-ZA" sz="9600" i="1" dirty="0" err="1" smtClean="0">
                <a:solidFill>
                  <a:srgbClr val="004821"/>
                </a:solidFill>
              </a:rPr>
              <a:t>crookednesses</a:t>
            </a:r>
            <a:r>
              <a:rPr lang="en-ZA" sz="9600" i="1" dirty="0" smtClean="0">
                <a:solidFill>
                  <a:srgbClr val="004821"/>
                </a:solidFill>
              </a:rPr>
              <a:t> forty years, and you shall know My breaking off. ‘I am </a:t>
            </a:r>
            <a:r>
              <a:rPr lang="he-IL" sz="9600" i="1" dirty="0" smtClean="0">
                <a:solidFill>
                  <a:srgbClr val="004821"/>
                </a:solidFill>
              </a:rPr>
              <a:t>יהוה</a:t>
            </a:r>
            <a:r>
              <a:rPr lang="en-ZA" sz="9600" i="1" dirty="0" smtClean="0">
                <a:solidFill>
                  <a:srgbClr val="004821"/>
                </a:solidFill>
              </a:rPr>
              <a:t>, I have spoken, I shall do this to all this evil congregation who are meeting against Me: ...And the men whom </a:t>
            </a:r>
            <a:r>
              <a:rPr lang="en-ZA" sz="9600" i="1" dirty="0" err="1" smtClean="0">
                <a:solidFill>
                  <a:srgbClr val="004821"/>
                </a:solidFill>
              </a:rPr>
              <a:t>Mosheh</a:t>
            </a:r>
            <a:r>
              <a:rPr lang="en-ZA" sz="9600" i="1" dirty="0" smtClean="0">
                <a:solidFill>
                  <a:srgbClr val="004821"/>
                </a:solidFill>
              </a:rPr>
              <a:t> sent to spy out the land, who returned and made all the congregation grumble against him by bringing an evil report of the land, even those men who brought the evil report about the land, died by the plague before </a:t>
            </a:r>
            <a:r>
              <a:rPr lang="he-IL" sz="9600" i="1" dirty="0" smtClean="0">
                <a:solidFill>
                  <a:srgbClr val="004821"/>
                </a:solidFill>
              </a:rPr>
              <a:t>יהוה</a:t>
            </a:r>
            <a:r>
              <a:rPr lang="en-ZA" sz="9600" i="1" dirty="0" smtClean="0">
                <a:solidFill>
                  <a:srgbClr val="004821"/>
                </a:solidFill>
              </a:rPr>
              <a:t>... </a:t>
            </a:r>
            <a:r>
              <a:rPr lang="en-US" sz="9600" b="1" i="1" dirty="0" smtClean="0">
                <a:solidFill>
                  <a:srgbClr val="004821"/>
                </a:solidFill>
              </a:rPr>
              <a:t>(Numbers 14:28-38)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APPOINTED TIME </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lnSpc>
                <a:spcPts val="2100"/>
              </a:lnSpc>
            </a:pPr>
            <a:r>
              <a:rPr lang="en-ZA" sz="9600" i="1" dirty="0" smtClean="0">
                <a:solidFill>
                  <a:srgbClr val="004821"/>
                </a:solidFill>
              </a:rPr>
              <a:t>And they rose up early in the morning and went up to the top of the mountain, saying, “See, we have indeed sinned, but we shall go up to the place which </a:t>
            </a:r>
            <a:r>
              <a:rPr lang="he-IL" sz="9600" i="1" dirty="0" smtClean="0">
                <a:solidFill>
                  <a:srgbClr val="004821"/>
                </a:solidFill>
              </a:rPr>
              <a:t>יהוה</a:t>
            </a:r>
            <a:r>
              <a:rPr lang="en-ZA" sz="9600" i="1" dirty="0" smtClean="0">
                <a:solidFill>
                  <a:srgbClr val="004821"/>
                </a:solidFill>
              </a:rPr>
              <a:t> had spoken of!” But </a:t>
            </a:r>
            <a:r>
              <a:rPr lang="en-ZA" sz="9600" i="1" dirty="0" err="1" smtClean="0">
                <a:solidFill>
                  <a:srgbClr val="004821"/>
                </a:solidFill>
              </a:rPr>
              <a:t>Mosheh</a:t>
            </a:r>
            <a:r>
              <a:rPr lang="en-ZA" sz="9600" i="1" dirty="0" smtClean="0">
                <a:solidFill>
                  <a:srgbClr val="004821"/>
                </a:solidFill>
              </a:rPr>
              <a:t> said, “Why do you now transgress the command of </a:t>
            </a:r>
            <a:r>
              <a:rPr lang="he-IL" sz="9600" i="1" dirty="0" smtClean="0">
                <a:solidFill>
                  <a:srgbClr val="004821"/>
                </a:solidFill>
              </a:rPr>
              <a:t>יהוה</a:t>
            </a:r>
            <a:r>
              <a:rPr lang="en-ZA" sz="9600" i="1" dirty="0" smtClean="0">
                <a:solidFill>
                  <a:srgbClr val="004821"/>
                </a:solidFill>
              </a:rPr>
              <a:t>, since it does not prosper? “Do not go up, lest you be smitten by your enemies, ..So the </a:t>
            </a:r>
            <a:r>
              <a:rPr lang="en-ZA" sz="9600" i="1" dirty="0" err="1" smtClean="0">
                <a:solidFill>
                  <a:srgbClr val="004821"/>
                </a:solidFill>
              </a:rPr>
              <a:t>Amalĕqites</a:t>
            </a:r>
            <a:r>
              <a:rPr lang="en-ZA" sz="9600" i="1" dirty="0" smtClean="0">
                <a:solidFill>
                  <a:srgbClr val="004821"/>
                </a:solidFill>
              </a:rPr>
              <a:t> and the </a:t>
            </a:r>
            <a:r>
              <a:rPr lang="en-ZA" sz="9600" i="1" dirty="0" err="1" smtClean="0">
                <a:solidFill>
                  <a:srgbClr val="004821"/>
                </a:solidFill>
              </a:rPr>
              <a:t>Kenaʽanites</a:t>
            </a:r>
            <a:r>
              <a:rPr lang="en-ZA" sz="9600" i="1" dirty="0" smtClean="0">
                <a:solidFill>
                  <a:srgbClr val="004821"/>
                </a:solidFill>
              </a:rPr>
              <a:t> who dwelt in that mountain came down and smote them, and beat them down, even to </a:t>
            </a:r>
            <a:r>
              <a:rPr lang="en-ZA" sz="9600" i="1" dirty="0" err="1" smtClean="0">
                <a:solidFill>
                  <a:srgbClr val="004821"/>
                </a:solidFill>
              </a:rPr>
              <a:t>Ḥormah</a:t>
            </a:r>
            <a:r>
              <a:rPr lang="en-ZA" sz="9600" i="1" dirty="0" smtClean="0">
                <a:solidFill>
                  <a:srgbClr val="004821"/>
                </a:solidFill>
              </a:rPr>
              <a:t>. </a:t>
            </a:r>
            <a:r>
              <a:rPr lang="en-US" sz="9600" b="1" i="1" dirty="0" smtClean="0">
                <a:solidFill>
                  <a:srgbClr val="004821"/>
                </a:solidFill>
              </a:rPr>
              <a:t>(Numbers 14:40-45)</a:t>
            </a:r>
          </a:p>
          <a:p>
            <a:pPr algn="ctr">
              <a:lnSpc>
                <a:spcPts val="2100"/>
              </a:lnSpc>
            </a:pPr>
            <a:r>
              <a:rPr lang="en-GB" sz="9600" b="0" i="1" dirty="0" smtClean="0">
                <a:solidFill>
                  <a:srgbClr val="004821"/>
                </a:solidFill>
              </a:rPr>
              <a:t>The portal is closed and Elohim no longer intended to give the land to that generation, with its rebellion. </a:t>
            </a:r>
            <a:r>
              <a:rPr lang="en-ZA" sz="9600" i="1" dirty="0" smtClean="0">
                <a:solidFill>
                  <a:srgbClr val="004821"/>
                </a:solidFill>
              </a:rPr>
              <a:t>“The harvest is past, the summer is ended, and we have not been saved!” </a:t>
            </a:r>
            <a:r>
              <a:rPr lang="en-ZA" sz="9600" b="1" i="1" dirty="0" smtClean="0">
                <a:solidFill>
                  <a:srgbClr val="004821"/>
                </a:solidFill>
              </a:rPr>
              <a:t>Jeremiah 8:20, </a:t>
            </a:r>
            <a:r>
              <a:rPr lang="en-ZA" sz="9600" i="1" dirty="0" smtClean="0">
                <a:solidFill>
                  <a:srgbClr val="004821"/>
                </a:solidFill>
              </a:rPr>
              <a:t>.. He has let the appointed time pass by!’ </a:t>
            </a:r>
            <a:r>
              <a:rPr lang="en-ZA" sz="9600" b="1" i="1" dirty="0" smtClean="0">
                <a:solidFill>
                  <a:srgbClr val="004821"/>
                </a:solidFill>
              </a:rPr>
              <a:t>(Jeremiah 46:17) </a:t>
            </a:r>
            <a:r>
              <a:rPr lang="en-ZA" sz="9600" i="1" dirty="0" smtClean="0">
                <a:solidFill>
                  <a:srgbClr val="004821"/>
                </a:solidFill>
              </a:rPr>
              <a:t>.. our lamps are going out.’ ...“And while they went to buy, the bridegroom came, and those who were ready went in with him to the wedding feast, and the door was shut. </a:t>
            </a:r>
            <a:r>
              <a:rPr lang="en-ZA" sz="9600" b="1" i="1" dirty="0" smtClean="0">
                <a:solidFill>
                  <a:srgbClr val="004821"/>
                </a:solidFill>
              </a:rPr>
              <a:t>..(Matthew 25:8-12)</a:t>
            </a:r>
          </a:p>
          <a:p>
            <a:pPr>
              <a:lnSpc>
                <a:spcPts val="2100"/>
              </a:lnSpc>
            </a:pPr>
            <a:r>
              <a:rPr lang="en-GB" sz="9600" b="0" dirty="0" smtClean="0"/>
              <a:t>The five virgins had awakened to discover the Bridegroom's approach, and that they had a lack of oil in their vessels, not enough to support them</a:t>
            </a:r>
            <a:endParaRPr lang="en-ZA" sz="9600" b="0" dirty="0" smtClean="0"/>
          </a:p>
          <a:p>
            <a:pPr algn="just"/>
            <a:endParaRPr lang="en-ZA" b="0" dirty="0" smtClean="0"/>
          </a:p>
          <a:p>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MESSAGGE OF HOPE</a:t>
            </a:r>
            <a:endParaRPr lang="en-ZA"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algn="ctr"/>
            <a:r>
              <a:rPr lang="en-ZA" sz="3100" i="1" dirty="0" smtClean="0">
                <a:solidFill>
                  <a:srgbClr val="004821"/>
                </a:solidFill>
              </a:rPr>
              <a:t>And </a:t>
            </a:r>
            <a:r>
              <a:rPr lang="he-IL" sz="3100" i="1" dirty="0" smtClean="0">
                <a:solidFill>
                  <a:srgbClr val="004821"/>
                </a:solidFill>
              </a:rPr>
              <a:t>יהוה</a:t>
            </a:r>
            <a:r>
              <a:rPr lang="en-ZA" sz="3100" i="1" dirty="0" smtClean="0">
                <a:solidFill>
                  <a:srgbClr val="004821"/>
                </a:solidFill>
              </a:rPr>
              <a:t> spoke to </a:t>
            </a:r>
            <a:r>
              <a:rPr lang="en-ZA" sz="3100" i="1" dirty="0" err="1" smtClean="0">
                <a:solidFill>
                  <a:srgbClr val="004821"/>
                </a:solidFill>
              </a:rPr>
              <a:t>Mosheh</a:t>
            </a:r>
            <a:r>
              <a:rPr lang="en-ZA" sz="3100" i="1" dirty="0" smtClean="0">
                <a:solidFill>
                  <a:srgbClr val="004821"/>
                </a:solidFill>
              </a:rPr>
              <a:t>, saying, “Speak to the children of </a:t>
            </a:r>
            <a:r>
              <a:rPr lang="en-ZA" sz="3100" i="1" dirty="0" err="1" smtClean="0">
                <a:solidFill>
                  <a:srgbClr val="004821"/>
                </a:solidFill>
              </a:rPr>
              <a:t>Yisra’ĕl</a:t>
            </a:r>
            <a:r>
              <a:rPr lang="en-ZA" sz="3100" i="1" dirty="0" smtClean="0">
                <a:solidFill>
                  <a:srgbClr val="004821"/>
                </a:solidFill>
              </a:rPr>
              <a:t>, and say to them, ‘When you have come into the land of your dwellings, which I am giving you, and you make an offering by fire to </a:t>
            </a:r>
            <a:r>
              <a:rPr lang="he-IL" sz="3100" i="1" dirty="0" smtClean="0">
                <a:solidFill>
                  <a:srgbClr val="004821"/>
                </a:solidFill>
              </a:rPr>
              <a:t>יהוה</a:t>
            </a:r>
            <a:r>
              <a:rPr lang="en-ZA" sz="3100" i="1" dirty="0" smtClean="0">
                <a:solidFill>
                  <a:srgbClr val="004821"/>
                </a:solidFill>
              </a:rPr>
              <a:t>, a burnt offering or a slaughtering, to accomplish a vow or as a voluntary offering or in your appointed times, to make a sweet fragrance to </a:t>
            </a:r>
            <a:r>
              <a:rPr lang="he-IL" sz="3100" i="1" dirty="0" smtClean="0">
                <a:solidFill>
                  <a:srgbClr val="004821"/>
                </a:solidFill>
              </a:rPr>
              <a:t>יהוה</a:t>
            </a:r>
            <a:r>
              <a:rPr lang="en-ZA" sz="3100" i="1" dirty="0" smtClean="0">
                <a:solidFill>
                  <a:srgbClr val="004821"/>
                </a:solidFill>
              </a:rPr>
              <a:t>, from the herd or the flock, </a:t>
            </a:r>
            <a:r>
              <a:rPr lang="en-US" sz="3100" b="1" i="1" dirty="0" smtClean="0">
                <a:solidFill>
                  <a:srgbClr val="004821"/>
                </a:solidFill>
              </a:rPr>
              <a:t>(Numbers 15:1-3)</a:t>
            </a:r>
          </a:p>
          <a:p>
            <a:pPr algn="just"/>
            <a:r>
              <a:rPr lang="en-GB" sz="3100" b="0" dirty="0" smtClean="0"/>
              <a:t>New instructions are given concerning offerings that had to be accompanied by meal offerings and wine libations [pouring a liquid as a sacrifice]. The new law would become active in the Promised Land, almost thirty-nine years from the time it was given. The law was an assurance that there would be a generation that would obey them in the Promised Land. </a:t>
            </a:r>
          </a:p>
          <a:p>
            <a:r>
              <a:rPr lang="en-GB" sz="3100" b="0" dirty="0" smtClean="0"/>
              <a:t>We have just such a sure word for the future too. </a:t>
            </a:r>
            <a:r>
              <a:rPr lang="en-ZA" sz="3100" i="1" dirty="0" smtClean="0">
                <a:solidFill>
                  <a:srgbClr val="004821"/>
                </a:solidFill>
              </a:rPr>
              <a:t>“In My Father’s house are many staying places. And if not, I would have told you. I go to prepare a place for you. </a:t>
            </a:r>
            <a:r>
              <a:rPr lang="en-ZA" sz="3100" b="1" i="1" dirty="0" smtClean="0">
                <a:solidFill>
                  <a:srgbClr val="004821"/>
                </a:solidFill>
              </a:rPr>
              <a:t>(John 14:2)</a:t>
            </a:r>
          </a:p>
          <a:p>
            <a:endParaRPr lang="en-ZA" sz="2800"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BLESSED ARE THE FOLLOWERS</a:t>
            </a:r>
            <a:endParaRPr lang="en-ZA"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lgn="ctr"/>
            <a:r>
              <a:rPr lang="en-ZA" sz="2800" i="1" dirty="0" smtClean="0">
                <a:solidFill>
                  <a:srgbClr val="004821"/>
                </a:solidFill>
              </a:rPr>
              <a:t>‘And when a stranger sojourns with you, or whoever is among you throughout your generations, and would make an offering made by fire, a sweet fragrance to </a:t>
            </a:r>
            <a:r>
              <a:rPr lang="he-IL" sz="2800" i="1" dirty="0" smtClean="0">
                <a:solidFill>
                  <a:srgbClr val="004821"/>
                </a:solidFill>
              </a:rPr>
              <a:t>יהוה</a:t>
            </a:r>
            <a:r>
              <a:rPr lang="en-ZA" sz="2800" i="1" dirty="0" smtClean="0">
                <a:solidFill>
                  <a:srgbClr val="004821"/>
                </a:solidFill>
              </a:rPr>
              <a:t>, as you do, so he does. ‘One law is for you of the assembly and for the stranger who sojourns with you – a law forever throughout your generations. As you are, so is the stranger before </a:t>
            </a:r>
            <a:r>
              <a:rPr lang="he-IL" sz="2800" i="1" dirty="0" smtClean="0">
                <a:solidFill>
                  <a:srgbClr val="004821"/>
                </a:solidFill>
              </a:rPr>
              <a:t>יהוה</a:t>
            </a:r>
            <a:r>
              <a:rPr lang="en-ZA" sz="2800" i="1" dirty="0" smtClean="0">
                <a:solidFill>
                  <a:srgbClr val="004821"/>
                </a:solidFill>
              </a:rPr>
              <a:t>. ‘One Torah and one right-ruling is for you and for the stranger who sojourns with you.’ ” </a:t>
            </a:r>
            <a:r>
              <a:rPr lang="en-US" sz="2800" b="1" i="1" dirty="0" smtClean="0">
                <a:solidFill>
                  <a:srgbClr val="004821"/>
                </a:solidFill>
              </a:rPr>
              <a:t>(Numbers 15:14-16)</a:t>
            </a:r>
          </a:p>
          <a:p>
            <a:pPr algn="ctr"/>
            <a:endParaRPr lang="en-US" sz="2800" i="1" dirty="0" smtClean="0">
              <a:solidFill>
                <a:srgbClr val="004821"/>
              </a:solidFill>
            </a:endParaRPr>
          </a:p>
          <a:p>
            <a:pPr algn="ctr"/>
            <a:r>
              <a:rPr lang="en-ZA" sz="2800" i="1" dirty="0" smtClean="0">
                <a:solidFill>
                  <a:srgbClr val="004821"/>
                </a:solidFill>
              </a:rPr>
              <a:t>and by Him everyone who believes is declared right </a:t>
            </a:r>
            <a:r>
              <a:rPr lang="en-ZA" sz="2800" b="1" i="1" dirty="0" smtClean="0">
                <a:solidFill>
                  <a:srgbClr val="004821"/>
                </a:solidFill>
              </a:rPr>
              <a:t>...(Acts 13:39)</a:t>
            </a:r>
          </a:p>
          <a:p>
            <a:pPr algn="ctr"/>
            <a:endParaRPr lang="en-ZA" sz="2800" i="1" dirty="0" smtClean="0">
              <a:solidFill>
                <a:srgbClr val="004821"/>
              </a:solidFill>
            </a:endParaRPr>
          </a:p>
          <a:p>
            <a:pPr algn="ctr"/>
            <a:r>
              <a:rPr lang="en-ZA" sz="2800" i="1" dirty="0" smtClean="0">
                <a:solidFill>
                  <a:srgbClr val="004821"/>
                </a:solidFill>
              </a:rPr>
              <a:t>“Blessed are those doing His commands, so that the authority shall be theirs unto the tree of life, and to enter through the gates into the city. </a:t>
            </a:r>
            <a:r>
              <a:rPr lang="en-ZA" sz="2800" b="1" i="1" dirty="0" smtClean="0">
                <a:solidFill>
                  <a:srgbClr val="004821"/>
                </a:solidFill>
              </a:rPr>
              <a:t>(Revelation 22:14)</a:t>
            </a:r>
          </a:p>
          <a:p>
            <a:endParaRPr lang="en-ZA" sz="2800" dirty="0" smtClean="0"/>
          </a:p>
          <a:p>
            <a:endParaRPr lang="en-ZA" sz="3400" dirty="0" smtClean="0"/>
          </a:p>
          <a:p>
            <a:endParaRPr lang="en-ZA" dirty="0" smtClean="0"/>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SANCTIFICATION OF BREAD</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3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...‘When you come into the land to which I bring you, then it shall be, when you eat of the bread of the land, that you present a contribution to </a:t>
            </a:r>
            <a:r>
              <a:rPr lang="he-IL" i="1" dirty="0" smtClean="0">
                <a:solidFill>
                  <a:srgbClr val="004821"/>
                </a:solidFill>
              </a:rPr>
              <a:t>יהוה</a:t>
            </a:r>
            <a:r>
              <a:rPr lang="en-ZA" i="1" dirty="0" smtClean="0">
                <a:solidFill>
                  <a:srgbClr val="004821"/>
                </a:solidFill>
              </a:rPr>
              <a:t>. ‘Present a cake of the first of your dough as a contribution – as a contribution of the threshing-floor you present it. ‘Of the first of your dough you are to give to </a:t>
            </a:r>
            <a:r>
              <a:rPr lang="he-IL" i="1" dirty="0" smtClean="0">
                <a:solidFill>
                  <a:srgbClr val="004821"/>
                </a:solidFill>
              </a:rPr>
              <a:t>יהוה</a:t>
            </a:r>
            <a:r>
              <a:rPr lang="en-ZA" i="1" dirty="0" smtClean="0">
                <a:solidFill>
                  <a:srgbClr val="004821"/>
                </a:solidFill>
              </a:rPr>
              <a:t> a contribution throughout your generations. </a:t>
            </a:r>
          </a:p>
          <a:p>
            <a:pPr algn="ctr">
              <a:lnSpc>
                <a:spcPts val="2300"/>
              </a:lnSpc>
            </a:pPr>
            <a:r>
              <a:rPr lang="en-US" b="1" i="1" dirty="0" smtClean="0">
                <a:solidFill>
                  <a:srgbClr val="004821"/>
                </a:solidFill>
              </a:rPr>
              <a:t>(Numbers 15:17-21)</a:t>
            </a:r>
          </a:p>
          <a:p>
            <a:pPr algn="just">
              <a:lnSpc>
                <a:spcPts val="2300"/>
              </a:lnSpc>
            </a:pPr>
            <a:r>
              <a:rPr lang="en-ZA" sz="2400" b="0" dirty="0" smtClean="0"/>
              <a:t>The Hebrew word used for “</a:t>
            </a:r>
            <a:r>
              <a:rPr lang="en-ZA" sz="2400" b="0" i="1" dirty="0" smtClean="0"/>
              <a:t>cake</a:t>
            </a:r>
            <a:r>
              <a:rPr lang="en-ZA" sz="2400" b="0" dirty="0" smtClean="0"/>
              <a:t>” is “</a:t>
            </a:r>
            <a:r>
              <a:rPr lang="en-ZA" sz="2400" b="0" dirty="0" err="1" smtClean="0"/>
              <a:t>challah</a:t>
            </a:r>
            <a:r>
              <a:rPr lang="en-ZA" sz="2400" b="0" dirty="0" smtClean="0"/>
              <a:t>” from the root word “</a:t>
            </a:r>
            <a:r>
              <a:rPr lang="en-ZA" sz="2400" b="0" dirty="0" err="1" smtClean="0"/>
              <a:t>chalal</a:t>
            </a:r>
            <a:r>
              <a:rPr lang="en-ZA" sz="2400" b="0" dirty="0" smtClean="0"/>
              <a:t>”, which means </a:t>
            </a:r>
            <a:r>
              <a:rPr lang="en-ZA" sz="2400" b="0" i="1" dirty="0" smtClean="0">
                <a:solidFill>
                  <a:srgbClr val="004821"/>
                </a:solidFill>
              </a:rPr>
              <a:t>“that which is profaned”. </a:t>
            </a:r>
            <a:r>
              <a:rPr lang="en-ZA" sz="2400" b="0" dirty="0" smtClean="0"/>
              <a:t>By separating out a portion, the whole loaf is sanctified. </a:t>
            </a:r>
          </a:p>
          <a:p>
            <a:pPr algn="just">
              <a:lnSpc>
                <a:spcPts val="2300"/>
              </a:lnSpc>
            </a:pPr>
            <a:r>
              <a:rPr lang="en-ZA" sz="2400" b="0" dirty="0" smtClean="0"/>
              <a:t>Jewish tradition teaches that originally this “</a:t>
            </a:r>
            <a:r>
              <a:rPr lang="en-ZA" sz="2400" b="0" dirty="0" err="1" smtClean="0"/>
              <a:t>challah</a:t>
            </a:r>
            <a:r>
              <a:rPr lang="en-ZA" sz="2400" b="0" dirty="0" smtClean="0"/>
              <a:t>” was perforated or scored. Since the destruction of the Temple the women separate this portion of dough from the </a:t>
            </a:r>
            <a:r>
              <a:rPr lang="en-ZA" sz="2400" b="0" dirty="0" err="1" smtClean="0"/>
              <a:t>challah</a:t>
            </a:r>
            <a:r>
              <a:rPr lang="en-ZA" sz="2400" b="0" dirty="0" smtClean="0"/>
              <a:t> prepares and disposes of it after the appropriate blessing is said. In English:  </a:t>
            </a:r>
            <a:r>
              <a:rPr lang="en-ZA" sz="2400" b="0" i="1" dirty="0" smtClean="0">
                <a:solidFill>
                  <a:srgbClr val="C00000"/>
                </a:solidFill>
              </a:rPr>
              <a:t>Blessed are You, </a:t>
            </a:r>
            <a:r>
              <a:rPr lang="en-ZA" sz="2400" b="0" i="1" dirty="0" err="1" smtClean="0">
                <a:solidFill>
                  <a:srgbClr val="C00000"/>
                </a:solidFill>
              </a:rPr>
              <a:t>HaShem</a:t>
            </a:r>
            <a:r>
              <a:rPr lang="en-ZA" sz="2400" b="0" i="1" dirty="0" smtClean="0">
                <a:solidFill>
                  <a:srgbClr val="C00000"/>
                </a:solidFill>
              </a:rPr>
              <a:t> our </a:t>
            </a:r>
            <a:r>
              <a:rPr lang="en-ZA" sz="2400" b="0" i="1" dirty="0" err="1" smtClean="0">
                <a:solidFill>
                  <a:srgbClr val="C00000"/>
                </a:solidFill>
              </a:rPr>
              <a:t>Elohim</a:t>
            </a:r>
            <a:r>
              <a:rPr lang="en-ZA" sz="2400" b="0" i="1" dirty="0" smtClean="0">
                <a:solidFill>
                  <a:srgbClr val="C00000"/>
                </a:solidFill>
              </a:rPr>
              <a:t>, King of the universe, Who made us holy with commandments and commanded us to separate </a:t>
            </a:r>
            <a:r>
              <a:rPr lang="en-ZA" sz="2400" b="0" i="1" dirty="0" err="1" smtClean="0">
                <a:solidFill>
                  <a:srgbClr val="C00000"/>
                </a:solidFill>
              </a:rPr>
              <a:t>challah</a:t>
            </a:r>
            <a:r>
              <a:rPr lang="en-ZA" sz="2400" b="0" i="1" dirty="0" smtClean="0">
                <a:solidFill>
                  <a:srgbClr val="C00000"/>
                </a:solidFill>
              </a:rPr>
              <a:t> from the dough. </a:t>
            </a:r>
            <a:endParaRPr lang="en-ZA" sz="2400" b="0" i="1" dirty="0">
              <a:solidFill>
                <a:srgbClr val="C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TYPE OF SIN</a:t>
            </a:r>
            <a:endParaRPr lang="en-ZA" dirty="0"/>
          </a:p>
        </p:txBody>
      </p:sp>
      <p:sp>
        <p:nvSpPr>
          <p:cNvPr id="3" name="Content Placeholder 2"/>
          <p:cNvSpPr>
            <a:spLocks noGrp="1"/>
          </p:cNvSpPr>
          <p:nvPr>
            <p:ph idx="1"/>
          </p:nvPr>
        </p:nvSpPr>
        <p:spPr>
          <a:xfrm>
            <a:off x="251520" y="1600200"/>
            <a:ext cx="8568952" cy="5257800"/>
          </a:xfrm>
        </p:spPr>
        <p:txBody>
          <a:bodyPr>
            <a:noAutofit/>
          </a:bodyPr>
          <a:lstStyle/>
          <a:p>
            <a:pPr algn="ctr">
              <a:lnSpc>
                <a:spcPts val="2200"/>
              </a:lnSpc>
            </a:pPr>
            <a:r>
              <a:rPr lang="en-ZA" i="1" dirty="0" smtClean="0">
                <a:solidFill>
                  <a:srgbClr val="004821"/>
                </a:solidFill>
              </a:rPr>
              <a:t>‘And if a being sins by mistake, ... ‘But the being who does whatever defiantly, whether he is native or a stranger, he reviles </a:t>
            </a:r>
            <a:r>
              <a:rPr lang="he-IL" i="1" dirty="0" smtClean="0">
                <a:solidFill>
                  <a:srgbClr val="004821"/>
                </a:solidFill>
              </a:rPr>
              <a:t>יהוה</a:t>
            </a:r>
            <a:r>
              <a:rPr lang="en-ZA" i="1" dirty="0" smtClean="0">
                <a:solidFill>
                  <a:srgbClr val="004821"/>
                </a:solidFill>
              </a:rPr>
              <a:t>, .. </a:t>
            </a:r>
            <a:r>
              <a:rPr lang="en-US" b="1" i="1" dirty="0" smtClean="0">
                <a:solidFill>
                  <a:srgbClr val="004821"/>
                </a:solidFill>
              </a:rPr>
              <a:t>(Numbers 15:27-31)</a:t>
            </a:r>
          </a:p>
          <a:p>
            <a:pPr algn="just">
              <a:lnSpc>
                <a:spcPts val="2200"/>
              </a:lnSpc>
            </a:pPr>
            <a:r>
              <a:rPr lang="en-ZA" sz="2400" b="0" dirty="0" smtClean="0"/>
              <a:t>The </a:t>
            </a:r>
            <a:r>
              <a:rPr lang="en-ZA" b="0" dirty="0" smtClean="0"/>
              <a:t>is </a:t>
            </a:r>
            <a:r>
              <a:rPr lang="en-ZA" sz="2400" b="0" dirty="0" smtClean="0"/>
              <a:t>the </a:t>
            </a:r>
            <a:r>
              <a:rPr lang="en-ZA" sz="2400" b="0" i="1" dirty="0" smtClean="0"/>
              <a:t>sin of ignorance</a:t>
            </a:r>
            <a:r>
              <a:rPr lang="en-ZA" sz="2400" b="0" dirty="0" smtClean="0"/>
              <a:t> and </a:t>
            </a:r>
            <a:r>
              <a:rPr lang="en-ZA" sz="2400" b="0" i="1" dirty="0" smtClean="0"/>
              <a:t>the sin of presumption</a:t>
            </a:r>
            <a:r>
              <a:rPr lang="en-ZA" sz="2400" b="0" dirty="0" smtClean="0"/>
              <a:t>  For the first sin there is an offering or atonement, for the second sin, the penalty is death as illustrated by the example of the Sabbath-breaker in verses 32–36. </a:t>
            </a:r>
          </a:p>
          <a:p>
            <a:pPr algn="ctr">
              <a:lnSpc>
                <a:spcPts val="2200"/>
              </a:lnSpc>
            </a:pPr>
            <a:r>
              <a:rPr lang="en-ZA" sz="2400" b="0" i="1" dirty="0" smtClean="0">
                <a:solidFill>
                  <a:srgbClr val="002060"/>
                </a:solidFill>
              </a:rPr>
              <a:t>Presumptuous sinners despise the Torah commands in </a:t>
            </a:r>
            <a:r>
              <a:rPr lang="he-IL" i="1" dirty="0" smtClean="0">
                <a:solidFill>
                  <a:srgbClr val="002060"/>
                </a:solidFill>
              </a:rPr>
              <a:t>יהוה</a:t>
            </a:r>
            <a:r>
              <a:rPr lang="en-ZA" sz="2400" b="0" i="1" dirty="0" smtClean="0">
                <a:solidFill>
                  <a:srgbClr val="002060"/>
                </a:solidFill>
              </a:rPr>
              <a:t>’s Word thinking themselves to be too great, too good, and too wise, to be ruled by it. The act of gathering the sticks on the Sabbath was an affront both to the law and the Lawgiver (Henry, p. 133).</a:t>
            </a:r>
          </a:p>
          <a:p>
            <a:pPr algn="just">
              <a:lnSpc>
                <a:spcPts val="2200"/>
              </a:lnSpc>
            </a:pPr>
            <a:r>
              <a:rPr lang="en-ZA" sz="2400" i="1" dirty="0" smtClean="0">
                <a:solidFill>
                  <a:srgbClr val="C00000"/>
                </a:solidFill>
              </a:rPr>
              <a:t>Definitions:</a:t>
            </a:r>
            <a:r>
              <a:rPr lang="en-ZA" sz="2400" b="0" dirty="0" smtClean="0">
                <a:solidFill>
                  <a:srgbClr val="C00000"/>
                </a:solidFill>
              </a:rPr>
              <a:t> Presume means “</a:t>
            </a:r>
            <a:r>
              <a:rPr lang="en-ZA" sz="2400" b="0" i="1" dirty="0" smtClean="0">
                <a:solidFill>
                  <a:srgbClr val="C00000"/>
                </a:solidFill>
              </a:rPr>
              <a:t>to assume, to undertake without leave or clear justification, dare.” </a:t>
            </a:r>
            <a:r>
              <a:rPr lang="en-ZA" sz="2400" b="0" dirty="0" smtClean="0">
                <a:solidFill>
                  <a:srgbClr val="C00000"/>
                </a:solidFill>
              </a:rPr>
              <a:t>Presumptuous means</a:t>
            </a:r>
            <a:r>
              <a:rPr lang="en-ZA" sz="2400" b="0" i="1" dirty="0" smtClean="0">
                <a:solidFill>
                  <a:srgbClr val="C00000"/>
                </a:solidFill>
              </a:rPr>
              <a:t> “audacity; overstepping due bounds, taking liberties.”</a:t>
            </a:r>
          </a:p>
          <a:p>
            <a:pPr>
              <a:lnSpc>
                <a:spcPts val="2200"/>
              </a:lnSpc>
            </a:pPr>
            <a:r>
              <a:rPr lang="en-ZA" sz="2400" b="0" dirty="0" smtClean="0"/>
              <a:t>The Hebrew word for </a:t>
            </a:r>
            <a:r>
              <a:rPr lang="en-ZA" sz="2400" b="0" i="1" dirty="0" smtClean="0"/>
              <a:t>presume </a:t>
            </a:r>
            <a:r>
              <a:rPr lang="en-ZA" sz="2400" b="0" dirty="0" smtClean="0"/>
              <a:t>is </a:t>
            </a:r>
            <a:r>
              <a:rPr lang="en-ZA" sz="2400" b="0" i="1" dirty="0" err="1" smtClean="0"/>
              <a:t>ruwm</a:t>
            </a:r>
            <a:r>
              <a:rPr lang="en-ZA" sz="2400" b="0" dirty="0" smtClean="0"/>
              <a:t> (</a:t>
            </a:r>
            <a:r>
              <a:rPr lang="en-ZA" sz="2400" b="0" i="1" dirty="0" smtClean="0"/>
              <a:t>Strong’s </a:t>
            </a:r>
            <a:r>
              <a:rPr lang="en-ZA" sz="2400" b="0" dirty="0" smtClean="0"/>
              <a:t>H7311) meaning </a:t>
            </a:r>
            <a:r>
              <a:rPr lang="en-ZA" sz="2400" b="1" dirty="0" smtClean="0"/>
              <a:t>“</a:t>
            </a:r>
            <a:r>
              <a:rPr lang="en-ZA" sz="2400" b="1" i="1" dirty="0" smtClean="0"/>
              <a:t>to rise up, be high, be lofty, be exalted, to exalt oneself, magnify oneself, to be rotten, and to be wormy.”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TZITZIT</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lnSpc>
                <a:spcPts val="2200"/>
              </a:lnSpc>
            </a:pPr>
            <a:r>
              <a:rPr lang="en-ZA" sz="9600" i="1" dirty="0" smtClean="0">
                <a:solidFill>
                  <a:srgbClr val="004821"/>
                </a:solidFill>
              </a:rPr>
              <a:t>“Speak to the children of </a:t>
            </a:r>
            <a:r>
              <a:rPr lang="en-ZA" sz="9600" i="1" dirty="0" err="1" smtClean="0">
                <a:solidFill>
                  <a:srgbClr val="004821"/>
                </a:solidFill>
              </a:rPr>
              <a:t>Yisra’ĕl</a:t>
            </a:r>
            <a:r>
              <a:rPr lang="en-ZA" sz="9600" i="1" dirty="0" smtClean="0">
                <a:solidFill>
                  <a:srgbClr val="004821"/>
                </a:solidFill>
              </a:rPr>
              <a:t>, and you shall say to them to make </a:t>
            </a:r>
            <a:r>
              <a:rPr lang="en-ZA" sz="9600" i="1" dirty="0" err="1" smtClean="0">
                <a:solidFill>
                  <a:srgbClr val="004821"/>
                </a:solidFill>
              </a:rPr>
              <a:t>tzitziyot</a:t>
            </a:r>
            <a:r>
              <a:rPr lang="en-ZA" sz="9600" i="1" dirty="0" smtClean="0">
                <a:solidFill>
                  <a:srgbClr val="004821"/>
                </a:solidFill>
              </a:rPr>
              <a:t> on the corners of their garments throughout their generations, and to put a blue cord in the </a:t>
            </a:r>
            <a:r>
              <a:rPr lang="en-ZA" sz="9600" i="1" dirty="0" err="1" smtClean="0">
                <a:solidFill>
                  <a:srgbClr val="004821"/>
                </a:solidFill>
              </a:rPr>
              <a:t>tzitzit</a:t>
            </a:r>
            <a:r>
              <a:rPr lang="en-ZA" sz="9600" i="1" dirty="0" smtClean="0">
                <a:solidFill>
                  <a:srgbClr val="004821"/>
                </a:solidFill>
              </a:rPr>
              <a:t> of the corners. “And it shall be to you for a </a:t>
            </a:r>
            <a:r>
              <a:rPr lang="en-ZA" sz="9600" i="1" dirty="0" err="1" smtClean="0">
                <a:solidFill>
                  <a:srgbClr val="004821"/>
                </a:solidFill>
              </a:rPr>
              <a:t>tzitzit</a:t>
            </a:r>
            <a:r>
              <a:rPr lang="en-ZA" sz="9600" i="1" dirty="0" smtClean="0">
                <a:solidFill>
                  <a:srgbClr val="004821"/>
                </a:solidFill>
              </a:rPr>
              <a:t>, and you shall see it, and shall remember all the commands of </a:t>
            </a:r>
            <a:r>
              <a:rPr lang="he-IL" sz="9600" i="1" dirty="0" smtClean="0">
                <a:solidFill>
                  <a:srgbClr val="004821"/>
                </a:solidFill>
              </a:rPr>
              <a:t>יהוה</a:t>
            </a:r>
            <a:r>
              <a:rPr lang="en-ZA" sz="9600" i="1" dirty="0" smtClean="0">
                <a:solidFill>
                  <a:srgbClr val="004821"/>
                </a:solidFill>
              </a:rPr>
              <a:t> and shall do them, and not search after your own heart and your own eyes after which you went whoring, so that you remember, and shall do all My commands, and be set-apart unto your Elohim. </a:t>
            </a:r>
            <a:r>
              <a:rPr lang="en-US" sz="9600" b="1" i="1" dirty="0" smtClean="0">
                <a:solidFill>
                  <a:srgbClr val="004821"/>
                </a:solidFill>
              </a:rPr>
              <a:t>(Numbers 15:38-40)</a:t>
            </a:r>
          </a:p>
          <a:p>
            <a:pPr algn="just">
              <a:lnSpc>
                <a:spcPts val="2200"/>
              </a:lnSpc>
            </a:pPr>
            <a:r>
              <a:rPr lang="en-ZA" sz="9600" b="0" dirty="0" smtClean="0"/>
              <a:t>As a wedding ring symbolizes the covenantal agreement one spouse has for another, so the blue fringes worn on the corners of one’s garments are an outward symbol of one’s spiritual commitment and devotion to the Elohim of Israel through obedience to his instructions in righteousness as found in the Torah portion of the sacred Scriptures.</a:t>
            </a:r>
          </a:p>
          <a:p>
            <a:pPr>
              <a:lnSpc>
                <a:spcPts val="2200"/>
              </a:lnSpc>
            </a:pPr>
            <a:r>
              <a:rPr lang="en-ZA" sz="9600" b="0" dirty="0" smtClean="0">
                <a:solidFill>
                  <a:srgbClr val="C00000"/>
                </a:solidFill>
              </a:rPr>
              <a:t>The </a:t>
            </a:r>
            <a:r>
              <a:rPr lang="en-ZA" sz="9600" b="0" i="1" dirty="0" err="1" smtClean="0">
                <a:solidFill>
                  <a:srgbClr val="C00000"/>
                </a:solidFill>
              </a:rPr>
              <a:t>tzitzit</a:t>
            </a:r>
            <a:r>
              <a:rPr lang="en-ZA" sz="9600" b="0" i="1" dirty="0" smtClean="0">
                <a:solidFill>
                  <a:srgbClr val="C00000"/>
                </a:solidFill>
              </a:rPr>
              <a:t>, help us remember the Torah; but, also so that we remember the “vision” of </a:t>
            </a:r>
            <a:r>
              <a:rPr lang="he-IL" sz="9600" i="1" dirty="0" smtClean="0">
                <a:solidFill>
                  <a:srgbClr val="C00000"/>
                </a:solidFill>
              </a:rPr>
              <a:t>יהוה</a:t>
            </a:r>
            <a:r>
              <a:rPr lang="en-ZA" sz="9600" b="0" i="1" dirty="0" smtClean="0">
                <a:solidFill>
                  <a:srgbClr val="C00000"/>
                </a:solidFill>
              </a:rPr>
              <a:t> for His people and the command for us to “believe”</a:t>
            </a:r>
          </a:p>
          <a:p>
            <a:pPr>
              <a:lnSpc>
                <a:spcPts val="2200"/>
              </a:lnSpc>
            </a:pPr>
            <a:r>
              <a:rPr lang="en-ZA" sz="9600" b="0" dirty="0" smtClean="0">
                <a:solidFill>
                  <a:srgbClr val="C00000"/>
                </a:solidFill>
              </a:rPr>
              <a:t/>
            </a:r>
            <a:br>
              <a:rPr lang="en-ZA" sz="9600" b="0" dirty="0" smtClean="0">
                <a:solidFill>
                  <a:srgbClr val="C00000"/>
                </a:solidFill>
              </a:rPr>
            </a:br>
            <a:endParaRPr lang="en-ZA" sz="9600" b="0" i="1" dirty="0" smtClean="0">
              <a:solidFill>
                <a:srgbClr val="C00000"/>
              </a:solidFill>
            </a:endParaRPr>
          </a:p>
          <a:p>
            <a:endParaRPr lang="en-ZA" sz="9600" dirty="0" smtClean="0">
              <a:solidFill>
                <a:srgbClr val="C00000"/>
              </a:solidFill>
            </a:endParaRPr>
          </a:p>
          <a:p>
            <a:endParaRPr lang="en-ZA" sz="9600" dirty="0">
              <a:solidFill>
                <a:srgbClr val="C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RAHAB</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And </a:t>
            </a:r>
            <a:r>
              <a:rPr lang="en-ZA" sz="9600" i="1" dirty="0" err="1" smtClean="0">
                <a:solidFill>
                  <a:srgbClr val="004821"/>
                </a:solidFill>
              </a:rPr>
              <a:t>Yehoshua</a:t>
            </a:r>
            <a:r>
              <a:rPr lang="en-ZA" sz="9600" i="1" dirty="0" smtClean="0">
                <a:solidFill>
                  <a:srgbClr val="004821"/>
                </a:solidFill>
              </a:rPr>
              <a:t> son of Nun secretly sent out two men from </a:t>
            </a:r>
            <a:r>
              <a:rPr lang="en-ZA" sz="9600" i="1" dirty="0" err="1" smtClean="0">
                <a:solidFill>
                  <a:srgbClr val="004821"/>
                </a:solidFill>
              </a:rPr>
              <a:t>Shittim</a:t>
            </a:r>
            <a:r>
              <a:rPr lang="en-ZA" sz="9600" i="1" dirty="0" smtClean="0">
                <a:solidFill>
                  <a:srgbClr val="004821"/>
                </a:solidFill>
              </a:rPr>
              <a:t> to spy, saying, “Go, see the land, and </a:t>
            </a:r>
            <a:r>
              <a:rPr lang="en-ZA" sz="9600" i="1" dirty="0" err="1" smtClean="0">
                <a:solidFill>
                  <a:srgbClr val="004821"/>
                </a:solidFill>
              </a:rPr>
              <a:t>Yeriḥo</a:t>
            </a:r>
            <a:r>
              <a:rPr lang="en-ZA" sz="9600" i="1" dirty="0" smtClean="0">
                <a:solidFill>
                  <a:srgbClr val="004821"/>
                </a:solidFill>
              </a:rPr>
              <a:t>.” .. they .. came to the house of a woman, a whore, and her name was </a:t>
            </a:r>
            <a:r>
              <a:rPr lang="en-ZA" sz="9600" i="1" dirty="0" err="1" smtClean="0">
                <a:solidFill>
                  <a:srgbClr val="004821"/>
                </a:solidFill>
              </a:rPr>
              <a:t>Raḥab</a:t>
            </a:r>
            <a:r>
              <a:rPr lang="en-ZA" sz="9600" i="1" dirty="0" smtClean="0">
                <a:solidFill>
                  <a:srgbClr val="004821"/>
                </a:solidFill>
              </a:rPr>
              <a:t>̱, and they lay down there. ... she said ..“I know that </a:t>
            </a:r>
            <a:r>
              <a:rPr lang="he-IL" sz="9600" i="1" dirty="0" smtClean="0">
                <a:solidFill>
                  <a:srgbClr val="004821"/>
                </a:solidFill>
              </a:rPr>
              <a:t>יהוה</a:t>
            </a:r>
            <a:r>
              <a:rPr lang="en-ZA" sz="9600" i="1" dirty="0" smtClean="0">
                <a:solidFill>
                  <a:srgbClr val="004821"/>
                </a:solidFill>
              </a:rPr>
              <a:t> has given you the land, and that the fear of you has fallen on us, ... we have heard how </a:t>
            </a:r>
            <a:r>
              <a:rPr lang="he-IL" sz="9600" i="1" dirty="0" smtClean="0">
                <a:solidFill>
                  <a:srgbClr val="004821"/>
                </a:solidFill>
              </a:rPr>
              <a:t>יהוה</a:t>
            </a:r>
            <a:r>
              <a:rPr lang="en-ZA" sz="9600" i="1" dirty="0" smtClean="0">
                <a:solidFill>
                  <a:srgbClr val="004821"/>
                </a:solidFill>
              </a:rPr>
              <a:t> dried up the water of the Sea of Reeds for you when you came out of </a:t>
            </a:r>
            <a:r>
              <a:rPr lang="en-ZA" sz="9600" i="1" dirty="0" err="1" smtClean="0">
                <a:solidFill>
                  <a:srgbClr val="004821"/>
                </a:solidFill>
              </a:rPr>
              <a:t>Mitsrayim</a:t>
            </a:r>
            <a:r>
              <a:rPr lang="en-ZA" sz="9600" i="1" dirty="0" smtClean="0">
                <a:solidFill>
                  <a:srgbClr val="004821"/>
                </a:solidFill>
              </a:rPr>
              <a:t> ... for </a:t>
            </a:r>
            <a:r>
              <a:rPr lang="he-IL" sz="9600" i="1" dirty="0" smtClean="0">
                <a:solidFill>
                  <a:srgbClr val="004821"/>
                </a:solidFill>
              </a:rPr>
              <a:t>יהוה</a:t>
            </a:r>
            <a:r>
              <a:rPr lang="en-ZA" sz="9600" i="1" dirty="0" smtClean="0">
                <a:solidFill>
                  <a:srgbClr val="004821"/>
                </a:solidFill>
              </a:rPr>
              <a:t> your Elohim, He is Elohim in the heavens above and on earth beneath. ..</a:t>
            </a:r>
            <a:r>
              <a:rPr lang="en-US" sz="9600" b="1" i="1" dirty="0" smtClean="0">
                <a:solidFill>
                  <a:srgbClr val="004821"/>
                </a:solidFill>
              </a:rPr>
              <a:t>(Joshua 2:1-24)</a:t>
            </a:r>
          </a:p>
          <a:p>
            <a:pPr>
              <a:lnSpc>
                <a:spcPts val="2100"/>
              </a:lnSpc>
            </a:pPr>
            <a:r>
              <a:rPr lang="en-GB" sz="9600" dirty="0" smtClean="0"/>
              <a:t>This is a prophetic story. According to Hebrew tradition, the spies were Caleb and </a:t>
            </a:r>
            <a:r>
              <a:rPr lang="en-GB" sz="9600" dirty="0" err="1" smtClean="0"/>
              <a:t>Phineas</a:t>
            </a:r>
            <a:r>
              <a:rPr lang="en-GB" sz="9600" dirty="0" smtClean="0"/>
              <a:t>. </a:t>
            </a:r>
            <a:r>
              <a:rPr lang="en-GB" sz="9600" dirty="0" err="1" smtClean="0"/>
              <a:t>Rahab</a:t>
            </a:r>
            <a:r>
              <a:rPr lang="en-GB" sz="9600" dirty="0" smtClean="0"/>
              <a:t> recognized that these men were holy and realizing that they were in danger she hid them on her rooftop under stalks of drying flax. Flax is the raw product of linen, and means ingathering or harvest. She revealed how all who lived in her country were melting in fear because of the Israelites and the God of Israel. In return for her kindness to these men of </a:t>
            </a:r>
            <a:r>
              <a:rPr lang="he-IL" sz="9600" dirty="0" smtClean="0"/>
              <a:t>יהוה</a:t>
            </a:r>
            <a:r>
              <a:rPr lang="en-GB" sz="9600" dirty="0" smtClean="0"/>
              <a:t>, she asked that her and her family be spared from death when Israel attacked her city. They agreed and she helped them leave via a cord through the window.</a:t>
            </a:r>
            <a:endParaRPr lang="en-ZA" sz="9600" dirty="0" smtClean="0"/>
          </a:p>
          <a:p>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RAHAB - EXPLAINED</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GB" sz="9600" b="1" dirty="0" smtClean="0"/>
              <a:t>THE CORD:  </a:t>
            </a:r>
            <a:r>
              <a:rPr lang="en-GB" sz="9600" dirty="0" smtClean="0"/>
              <a:t>Made of three strands is symbolic of the House of Israel and the House of Judah who have received fulfilment of the promise of the Covenant through </a:t>
            </a:r>
            <a:r>
              <a:rPr lang="he-IL" sz="9600" dirty="0" smtClean="0"/>
              <a:t>יהושע</a:t>
            </a:r>
            <a:r>
              <a:rPr lang="en-GB" sz="9600" dirty="0" smtClean="0"/>
              <a:t> the Messiah; together they equal a three-stranded cord (Ecclesiastes 4:12; Ezekiel 37:15-28). </a:t>
            </a:r>
            <a:endParaRPr lang="en-ZA" sz="9600" dirty="0" smtClean="0"/>
          </a:p>
          <a:p>
            <a:pPr>
              <a:lnSpc>
                <a:spcPts val="2100"/>
              </a:lnSpc>
            </a:pPr>
            <a:r>
              <a:rPr lang="en-GB" sz="9600" b="1" dirty="0" smtClean="0"/>
              <a:t>THE WINDOW</a:t>
            </a:r>
            <a:r>
              <a:rPr lang="en-GB" sz="9600" dirty="0" smtClean="0"/>
              <a:t>: is the word </a:t>
            </a:r>
            <a:r>
              <a:rPr lang="en-GB" sz="9600" dirty="0" err="1" smtClean="0"/>
              <a:t>challon</a:t>
            </a:r>
            <a:r>
              <a:rPr lang="en-GB" sz="9600" dirty="0" smtClean="0"/>
              <a:t> (Strong’s #2474) meaning if taken as a piercing or hollow in a wall, and is from the root word </a:t>
            </a:r>
            <a:r>
              <a:rPr lang="en-GB" sz="9600" dirty="0" err="1" smtClean="0"/>
              <a:t>chala</a:t>
            </a:r>
            <a:r>
              <a:rPr lang="en-GB" sz="9600" dirty="0" smtClean="0"/>
              <a:t> (TWOT #660), which means: to wound (fatally), bore through, and pierce. </a:t>
            </a:r>
            <a:endParaRPr lang="en-ZA" sz="9600" dirty="0" smtClean="0"/>
          </a:p>
          <a:p>
            <a:pPr>
              <a:lnSpc>
                <a:spcPts val="2100"/>
              </a:lnSpc>
            </a:pPr>
            <a:r>
              <a:rPr lang="en-GB" sz="9600" b="1" dirty="0" smtClean="0"/>
              <a:t>A SCARLET THREAD </a:t>
            </a:r>
            <a:r>
              <a:rPr lang="en-GB" sz="9600" dirty="0" smtClean="0"/>
              <a:t>to mark the </a:t>
            </a:r>
            <a:r>
              <a:rPr lang="en-GB" sz="9600" dirty="0" err="1" smtClean="0"/>
              <a:t>challon</a:t>
            </a:r>
            <a:r>
              <a:rPr lang="en-GB" sz="9600" dirty="0" smtClean="0"/>
              <a:t> – represents purification and is used in the water purification ceremony. This symbolized the purification and redemption of </a:t>
            </a:r>
            <a:r>
              <a:rPr lang="en-GB" sz="9600" dirty="0" err="1" smtClean="0"/>
              <a:t>Rahab’s</a:t>
            </a:r>
            <a:r>
              <a:rPr lang="en-GB" sz="9600" dirty="0" smtClean="0"/>
              <a:t> lineage (Numbers 19:6). We are to bind (Strong’s # H7194) God’s teaching and instruction on our foreheads and hands (mind and heart), meaning onto our soul.</a:t>
            </a:r>
            <a:endParaRPr lang="en-ZA" sz="9600" dirty="0" smtClean="0"/>
          </a:p>
          <a:p>
            <a:pPr algn="ctr">
              <a:lnSpc>
                <a:spcPts val="2100"/>
              </a:lnSpc>
            </a:pPr>
            <a:r>
              <a:rPr lang="en-GB" sz="9600" i="1" dirty="0" err="1" smtClean="0">
                <a:solidFill>
                  <a:srgbClr val="C00000"/>
                </a:solidFill>
              </a:rPr>
              <a:t>Rahab</a:t>
            </a:r>
            <a:r>
              <a:rPr lang="en-GB" sz="9600" i="1" dirty="0" smtClean="0">
                <a:solidFill>
                  <a:srgbClr val="C00000"/>
                </a:solidFill>
              </a:rPr>
              <a:t> was born an alien to the Covenant, when she embraced the God of Abraham, Isaac and Jacob and crossed over become a Hebrew. She is the mother Boaz the great grandfather of David. (Matthew1:5; Hebrews 11:31; James 2:25). </a:t>
            </a:r>
            <a:endParaRPr lang="en-ZA" sz="9600" i="1" dirty="0" smtClean="0">
              <a:solidFill>
                <a:srgbClr val="C00000"/>
              </a:solidFill>
            </a:endParaRPr>
          </a:p>
          <a:p>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PERSONAL APPLICATION</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ctr">
              <a:lnSpc>
                <a:spcPts val="2300"/>
              </a:lnSpc>
            </a:pPr>
            <a:r>
              <a:rPr lang="en-ZA" i="1" dirty="0" smtClean="0">
                <a:solidFill>
                  <a:srgbClr val="004821"/>
                </a:solidFill>
              </a:rPr>
              <a:t>Therefore, as the Set-apart Spirit says, “Today, if you hear His voice, do not harden your hearts as in the rebellion, in the day of trial in the wilderness, where your fathers tried Me, proved Me, and saw My works forty years</a:t>
            </a:r>
            <a:r>
              <a:rPr lang="en-ZA" b="1" i="1" dirty="0" smtClean="0">
                <a:solidFill>
                  <a:srgbClr val="004821"/>
                </a:solidFill>
              </a:rPr>
              <a:t>. (Hebrews 3:7-9)</a:t>
            </a:r>
          </a:p>
          <a:p>
            <a:pPr>
              <a:lnSpc>
                <a:spcPts val="2300"/>
              </a:lnSpc>
            </a:pPr>
            <a:r>
              <a:rPr lang="en-GB" sz="2400" b="0" dirty="0" smtClean="0"/>
              <a:t>The Holy Spirit speaks to people and He instructs us in the way of salvation if we listen. He speaks through: (1) the Words and example of </a:t>
            </a:r>
            <a:r>
              <a:rPr lang="he-IL" dirty="0" smtClean="0"/>
              <a:t>יהושע</a:t>
            </a:r>
            <a:r>
              <a:rPr lang="en-GB" sz="2400" b="0" dirty="0" smtClean="0"/>
              <a:t>. He </a:t>
            </a:r>
            <a:r>
              <a:rPr lang="en-GB" sz="2400" b="0" i="1" dirty="0" smtClean="0"/>
              <a:t>"...hath at the end of these days spoken unto us in His Son;" </a:t>
            </a:r>
            <a:r>
              <a:rPr lang="en-GB" sz="2400" b="0" dirty="0" smtClean="0"/>
              <a:t>(2) all Scripture; (3) our conscience; (4) people; (5) circumstances (6) the ministry (gifts, etc.), influences, and voice of the Holy Spirit; (7) godly counsel. Further, the verse suggests He speaks daily. </a:t>
            </a:r>
            <a:endParaRPr lang="en-ZA" sz="2400" b="0" dirty="0" smtClean="0"/>
          </a:p>
          <a:p>
            <a:pPr>
              <a:lnSpc>
                <a:spcPts val="2300"/>
              </a:lnSpc>
            </a:pPr>
            <a:r>
              <a:rPr lang="en-GB" sz="2400" b="0" dirty="0" smtClean="0"/>
              <a:t>Therefore, let us </a:t>
            </a:r>
            <a:r>
              <a:rPr lang="en-GB" sz="2400" b="0" i="1" dirty="0" smtClean="0"/>
              <a:t>"</a:t>
            </a:r>
            <a:r>
              <a:rPr lang="en-GB" sz="2400" b="0" i="1" dirty="0" smtClean="0">
                <a:solidFill>
                  <a:srgbClr val="004821"/>
                </a:solidFill>
              </a:rPr>
              <a:t>take heed...exhort one another daily...hold our confidence </a:t>
            </a:r>
            <a:r>
              <a:rPr lang="en-GB" sz="2400" b="0" dirty="0" smtClean="0">
                <a:solidFill>
                  <a:srgbClr val="004821"/>
                </a:solidFill>
              </a:rPr>
              <a:t>[faith]</a:t>
            </a:r>
            <a:r>
              <a:rPr lang="en-GB" sz="2400" b="0" i="1" dirty="0" smtClean="0">
                <a:solidFill>
                  <a:srgbClr val="004821"/>
                </a:solidFill>
              </a:rPr>
              <a:t> steadfast unto the end" </a:t>
            </a:r>
            <a:r>
              <a:rPr lang="en-GB" sz="2400" b="1" i="1" dirty="0" smtClean="0">
                <a:solidFill>
                  <a:srgbClr val="004821"/>
                </a:solidFill>
              </a:rPr>
              <a:t>(Hebrews 3:12-14)</a:t>
            </a:r>
            <a:r>
              <a:rPr lang="en-GB" sz="2400" b="1" dirty="0" smtClean="0">
                <a:solidFill>
                  <a:srgbClr val="004821"/>
                </a:solidFill>
              </a:rPr>
              <a:t>.</a:t>
            </a:r>
            <a:r>
              <a:rPr lang="en-GB" sz="2400" b="1" dirty="0" smtClean="0"/>
              <a:t> </a:t>
            </a:r>
            <a:r>
              <a:rPr lang="en-GB" sz="2400" b="0" dirty="0" smtClean="0"/>
              <a:t>You </a:t>
            </a:r>
            <a:r>
              <a:rPr lang="en-GB" sz="2400" b="0" i="1" dirty="0" smtClean="0"/>
              <a:t>too</a:t>
            </a:r>
            <a:r>
              <a:rPr lang="en-GB" sz="2400" b="0" dirty="0" smtClean="0"/>
              <a:t> are sent. </a:t>
            </a:r>
            <a:r>
              <a:rPr lang="en-GB" sz="2400" b="0" i="1" dirty="0" smtClean="0">
                <a:solidFill>
                  <a:srgbClr val="004821"/>
                </a:solidFill>
              </a:rPr>
              <a:t>"...you will hear His voice..." </a:t>
            </a:r>
            <a:r>
              <a:rPr lang="en-GB" sz="2400" b="0" dirty="0" smtClean="0"/>
              <a:t>If you </a:t>
            </a:r>
            <a:r>
              <a:rPr lang="en-GB" sz="2400" b="0" i="1" dirty="0" smtClean="0"/>
              <a:t>"take</a:t>
            </a:r>
            <a:r>
              <a:rPr lang="en-GB" sz="2400" b="0" dirty="0" smtClean="0"/>
              <a:t> </a:t>
            </a:r>
            <a:r>
              <a:rPr lang="en-GB" sz="2400" b="0" i="1" dirty="0" smtClean="0"/>
              <a:t>heed"</a:t>
            </a:r>
            <a:r>
              <a:rPr lang="en-GB" sz="2400" b="0" dirty="0" smtClean="0"/>
              <a:t> you shall walk in strength and victory. Remember His proverb: </a:t>
            </a:r>
            <a:r>
              <a:rPr lang="en-GB" sz="2400" b="0" i="1" dirty="0" smtClean="0">
                <a:solidFill>
                  <a:srgbClr val="004821"/>
                </a:solidFill>
              </a:rPr>
              <a:t>"Thorns and snares are in the way of the perverse: he that guards his soul </a:t>
            </a:r>
            <a:r>
              <a:rPr lang="en-GB" sz="2400" b="0" dirty="0" smtClean="0">
                <a:solidFill>
                  <a:srgbClr val="004821"/>
                </a:solidFill>
              </a:rPr>
              <a:t>[from unbelief] </a:t>
            </a:r>
            <a:r>
              <a:rPr lang="en-GB" sz="2400" b="0" i="1" dirty="0" smtClean="0">
                <a:solidFill>
                  <a:srgbClr val="004821"/>
                </a:solidFill>
              </a:rPr>
              <a:t>shall be far from them" </a:t>
            </a:r>
            <a:r>
              <a:rPr lang="en-GB" sz="2400" b="1" i="1" dirty="0" smtClean="0">
                <a:solidFill>
                  <a:srgbClr val="004821"/>
                </a:solidFill>
              </a:rPr>
              <a:t>(Prov. 22:5). </a:t>
            </a:r>
            <a:r>
              <a:rPr lang="en-GB" sz="2400" b="0" i="1" dirty="0" err="1" smtClean="0">
                <a:solidFill>
                  <a:srgbClr val="004821"/>
                </a:solidFill>
              </a:rPr>
              <a:t>Tamid</a:t>
            </a:r>
            <a:r>
              <a:rPr lang="en-GB" sz="2400" b="0" i="1" dirty="0" smtClean="0">
                <a:solidFill>
                  <a:srgbClr val="004821"/>
                </a:solidFill>
              </a:rPr>
              <a:t> </a:t>
            </a:r>
            <a:r>
              <a:rPr lang="en-GB" sz="2400" b="0" i="1" dirty="0" err="1" smtClean="0">
                <a:solidFill>
                  <a:srgbClr val="004821"/>
                </a:solidFill>
              </a:rPr>
              <a:t>Kadima</a:t>
            </a:r>
            <a:r>
              <a:rPr lang="en-GB" sz="2400" b="0" i="1" dirty="0" smtClean="0"/>
              <a:t>. </a:t>
            </a:r>
            <a:endParaRPr lang="en-ZA" sz="2400"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ttps://staticapp.icpsc.com/icp/loadimage.php/mogile/261268/9e10208517a0b5d834fe4f484d8da94a/image/jpeg"/>
          <p:cNvPicPr/>
          <p:nvPr/>
        </p:nvPicPr>
        <p:blipFill>
          <a:blip r:embed="rId2" cstate="email"/>
          <a:srcRect/>
          <a:stretch>
            <a:fillRect/>
          </a:stretch>
        </p:blipFill>
        <p:spPr bwMode="auto">
          <a:xfrm>
            <a:off x="1835696" y="1124744"/>
            <a:ext cx="5400600" cy="3960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3"/>
          <p:cNvSpPr>
            <a:spLocks noGrp="1"/>
          </p:cNvSpPr>
          <p:nvPr>
            <p:ph type="ctrTitle"/>
          </p:nvPr>
        </p:nvSpPr>
        <p:spPr>
          <a:xfrm>
            <a:off x="0" y="0"/>
            <a:ext cx="9144000" cy="1470025"/>
          </a:xfrm>
        </p:spPr>
        <p:txBody>
          <a:bodyPr/>
          <a:lstStyle/>
          <a:p>
            <a:r>
              <a:rPr lang="en-US" dirty="0" smtClean="0"/>
              <a:t>SHELACH L’CHA -“Send for yourself”</a:t>
            </a:r>
            <a:endParaRPr lang="en-ZA" dirty="0"/>
          </a:p>
        </p:txBody>
      </p:sp>
      <p:sp>
        <p:nvSpPr>
          <p:cNvPr id="5" name="Subtitle 4"/>
          <p:cNvSpPr>
            <a:spLocks noGrp="1"/>
          </p:cNvSpPr>
          <p:nvPr>
            <p:ph type="subTitle" idx="1"/>
          </p:nvPr>
        </p:nvSpPr>
        <p:spPr>
          <a:xfrm>
            <a:off x="323528" y="5445224"/>
            <a:ext cx="8424936" cy="1700808"/>
          </a:xfrm>
        </p:spPr>
        <p:txBody>
          <a:bodyPr>
            <a:normAutofit/>
          </a:bodyPr>
          <a:lstStyle/>
          <a:p>
            <a:r>
              <a:rPr lang="en-ZA" sz="2000" b="1" dirty="0" smtClean="0"/>
              <a:t>TORAH: </a:t>
            </a:r>
            <a:r>
              <a:rPr lang="en-ZA" sz="2000" dirty="0" smtClean="0"/>
              <a:t>Numbers 13:1- 15:41</a:t>
            </a:r>
          </a:p>
          <a:p>
            <a:r>
              <a:rPr lang="en-ZA" sz="2000" b="1" dirty="0" smtClean="0"/>
              <a:t>HAFTORAH READING: </a:t>
            </a:r>
            <a:r>
              <a:rPr lang="en-GB" sz="2000" dirty="0" smtClean="0"/>
              <a:t>Joshua 2:1-24 </a:t>
            </a:r>
            <a:endParaRPr lang="en-ZA" sz="2000" dirty="0" smtClean="0"/>
          </a:p>
          <a:p>
            <a:r>
              <a:rPr lang="en-ZA" sz="2000" b="1" dirty="0" smtClean="0"/>
              <a:t>B’RIT CHADASHAH: </a:t>
            </a:r>
            <a:r>
              <a:rPr lang="en-GB" sz="2000" dirty="0" smtClean="0"/>
              <a:t>Hebrews 3:1 - 4:16 </a:t>
            </a:r>
          </a:p>
          <a:p>
            <a:r>
              <a:rPr lang="en-ZA" sz="1600" i="1" dirty="0" smtClean="0">
                <a:solidFill>
                  <a:schemeClr val="accent6">
                    <a:lumMod val="50000"/>
                  </a:schemeClr>
                </a:solidFill>
              </a:rPr>
              <a:t>All references: The Scripture 1998+ unless otherwise noted</a:t>
            </a:r>
            <a:r>
              <a:rPr lang="en-ZA" sz="1600" dirty="0" smtClean="0"/>
              <a:t> </a:t>
            </a:r>
          </a:p>
          <a:p>
            <a:endParaRPr lang="en-ZA" sz="1600" dirty="0"/>
          </a:p>
        </p:txBody>
      </p:sp>
      <p:sp>
        <p:nvSpPr>
          <p:cNvPr id="8" name="TextBox 7"/>
          <p:cNvSpPr txBox="1"/>
          <p:nvPr/>
        </p:nvSpPr>
        <p:spPr>
          <a:xfrm>
            <a:off x="2843808" y="5157192"/>
            <a:ext cx="3683509" cy="307777"/>
          </a:xfrm>
          <a:prstGeom prst="rect">
            <a:avLst/>
          </a:prstGeom>
          <a:noFill/>
        </p:spPr>
        <p:txBody>
          <a:bodyPr wrap="none" rtlCol="0">
            <a:spAutoFit/>
          </a:bodyPr>
          <a:lstStyle/>
          <a:p>
            <a:r>
              <a:rPr lang="en-ZA" sz="1400" dirty="0" smtClean="0"/>
              <a:t>The </a:t>
            </a:r>
            <a:r>
              <a:rPr lang="en-ZA" sz="1400" dirty="0" err="1" smtClean="0"/>
              <a:t>Zin</a:t>
            </a:r>
            <a:r>
              <a:rPr lang="en-ZA" sz="1400" dirty="0" smtClean="0"/>
              <a:t> Valley in the </a:t>
            </a:r>
            <a:r>
              <a:rPr lang="en-ZA" sz="1400" b="1" dirty="0" smtClean="0"/>
              <a:t>Negev Desert</a:t>
            </a:r>
            <a:r>
              <a:rPr lang="en-ZA" sz="1400" dirty="0" smtClean="0"/>
              <a:t> of Israel</a:t>
            </a:r>
            <a:endParaRPr lang="en-ZA"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PROPHECY AND FAITH</a:t>
            </a:r>
            <a:endParaRPr lang="en-ZA"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lgn="ctr"/>
            <a:r>
              <a:rPr lang="en-ZA" sz="2800" i="1" dirty="0" smtClean="0">
                <a:solidFill>
                  <a:srgbClr val="004821"/>
                </a:solidFill>
              </a:rPr>
              <a:t>“And I shall establish My covenant between Me and you and your seed after you in their generations, for an everlasting covenant, to be Elohim to you and your seed after you. “And I shall give to you and your seed after you the land of your </a:t>
            </a:r>
            <a:r>
              <a:rPr lang="en-ZA" sz="2800" i="1" dirty="0" err="1" smtClean="0">
                <a:solidFill>
                  <a:srgbClr val="004821"/>
                </a:solidFill>
              </a:rPr>
              <a:t>sojournings</a:t>
            </a:r>
            <a:r>
              <a:rPr lang="en-ZA" sz="2800" i="1" dirty="0" smtClean="0">
                <a:solidFill>
                  <a:srgbClr val="004821"/>
                </a:solidFill>
              </a:rPr>
              <a:t>, all the land of </a:t>
            </a:r>
            <a:r>
              <a:rPr lang="en-ZA" sz="2800" i="1" dirty="0" err="1" smtClean="0">
                <a:solidFill>
                  <a:srgbClr val="004821"/>
                </a:solidFill>
              </a:rPr>
              <a:t>Kenaʽan</a:t>
            </a:r>
            <a:r>
              <a:rPr lang="en-ZA" sz="2800" i="1" dirty="0" smtClean="0">
                <a:solidFill>
                  <a:srgbClr val="004821"/>
                </a:solidFill>
              </a:rPr>
              <a:t>, as an everlasting possession. And I shall be their Elohim.” </a:t>
            </a:r>
            <a:r>
              <a:rPr lang="en-ZA" sz="2800" b="1" i="1" dirty="0" smtClean="0">
                <a:solidFill>
                  <a:srgbClr val="004821"/>
                </a:solidFill>
              </a:rPr>
              <a:t>(Genesis 17:7-8)</a:t>
            </a:r>
          </a:p>
          <a:p>
            <a:pPr algn="ctr"/>
            <a:endParaRPr lang="en-ZA" sz="2800" b="1" i="1" dirty="0" smtClean="0">
              <a:solidFill>
                <a:srgbClr val="004821"/>
              </a:solidFill>
            </a:endParaRPr>
          </a:p>
          <a:p>
            <a:pPr algn="ctr"/>
            <a:r>
              <a:rPr lang="en-ZA" sz="2800" i="1" dirty="0" smtClean="0">
                <a:solidFill>
                  <a:srgbClr val="004821"/>
                </a:solidFill>
              </a:rPr>
              <a:t>And see, there was a man in </a:t>
            </a:r>
            <a:r>
              <a:rPr lang="en-ZA" sz="2800" i="1" dirty="0" err="1" smtClean="0">
                <a:solidFill>
                  <a:srgbClr val="004821"/>
                </a:solidFill>
              </a:rPr>
              <a:t>Yerushalayim</a:t>
            </a:r>
            <a:r>
              <a:rPr lang="en-ZA" sz="2800" i="1" dirty="0" smtClean="0">
                <a:solidFill>
                  <a:srgbClr val="004821"/>
                </a:solidFill>
              </a:rPr>
              <a:t> whose name was </a:t>
            </a:r>
            <a:r>
              <a:rPr lang="en-ZA" sz="2800" i="1" dirty="0" err="1" smtClean="0">
                <a:solidFill>
                  <a:srgbClr val="004821"/>
                </a:solidFill>
              </a:rPr>
              <a:t>Shimʽon</a:t>
            </a:r>
            <a:r>
              <a:rPr lang="en-ZA" sz="2800" i="1" dirty="0" smtClean="0">
                <a:solidFill>
                  <a:srgbClr val="004821"/>
                </a:solidFill>
              </a:rPr>
              <a:t>, and this man was righteous and dedicated, looking for the comforting of </a:t>
            </a:r>
            <a:r>
              <a:rPr lang="en-ZA" sz="2800" i="1" dirty="0" err="1" smtClean="0">
                <a:solidFill>
                  <a:srgbClr val="004821"/>
                </a:solidFill>
              </a:rPr>
              <a:t>Yisra’ĕl</a:t>
            </a:r>
            <a:r>
              <a:rPr lang="en-ZA" sz="2800" i="1" dirty="0" smtClean="0">
                <a:solidFill>
                  <a:srgbClr val="004821"/>
                </a:solidFill>
              </a:rPr>
              <a:t>. And the Set-apart Spirit was upon him. And it had been revealed to him by the Set-apart Spirit that he would not see death before he sees the Messiah of </a:t>
            </a:r>
            <a:r>
              <a:rPr lang="he-IL" sz="2800" i="1" dirty="0" smtClean="0">
                <a:solidFill>
                  <a:srgbClr val="004821"/>
                </a:solidFill>
              </a:rPr>
              <a:t>יהוה</a:t>
            </a:r>
            <a:r>
              <a:rPr lang="en-US" sz="2800" i="1" dirty="0" smtClean="0">
                <a:solidFill>
                  <a:srgbClr val="004821"/>
                </a:solidFill>
              </a:rPr>
              <a:t>. </a:t>
            </a:r>
          </a:p>
          <a:p>
            <a:pPr algn="ctr"/>
            <a:r>
              <a:rPr lang="en-US" sz="2800" b="1" i="1" dirty="0" smtClean="0">
                <a:solidFill>
                  <a:srgbClr val="004821"/>
                </a:solidFill>
              </a:rPr>
              <a:t>(Luke 2:25-26)</a:t>
            </a:r>
          </a:p>
          <a:p>
            <a:endParaRPr lang="en-ZA" sz="2800" dirty="0" smtClean="0"/>
          </a:p>
          <a:p>
            <a:r>
              <a:rPr lang="en-ZA" sz="2800" b="0" dirty="0" smtClean="0"/>
              <a:t>Simeon's faith overcame his doubt</a:t>
            </a:r>
          </a:p>
          <a:p>
            <a:endParaRPr lang="en-ZA" dirty="0" smtClean="0"/>
          </a:p>
          <a:p>
            <a:endParaRPr lang="en-ZA" dirty="0" smtClean="0"/>
          </a:p>
          <a:p>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SEND ON YOUR BEHALF</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ctr">
              <a:lnSpc>
                <a:spcPts val="22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“Send men to spy out the land of </a:t>
            </a:r>
            <a:r>
              <a:rPr lang="en-ZA" i="1" dirty="0" err="1" smtClean="0">
                <a:solidFill>
                  <a:srgbClr val="004821"/>
                </a:solidFill>
              </a:rPr>
              <a:t>Kenaʽan</a:t>
            </a:r>
            <a:r>
              <a:rPr lang="en-ZA" i="1" dirty="0" smtClean="0">
                <a:solidFill>
                  <a:srgbClr val="004821"/>
                </a:solidFill>
              </a:rPr>
              <a:t>, which I am giving to the children of </a:t>
            </a:r>
            <a:r>
              <a:rPr lang="en-ZA" i="1" dirty="0" err="1" smtClean="0">
                <a:solidFill>
                  <a:srgbClr val="004821"/>
                </a:solidFill>
              </a:rPr>
              <a:t>Yisra’ĕl</a:t>
            </a:r>
            <a:r>
              <a:rPr lang="en-ZA" i="1" dirty="0" smtClean="0">
                <a:solidFill>
                  <a:srgbClr val="004821"/>
                </a:solidFill>
              </a:rPr>
              <a:t>. Send one man from each tribe of their fathers, every one a leader among them.” </a:t>
            </a:r>
          </a:p>
          <a:p>
            <a:pPr algn="ctr">
              <a:lnSpc>
                <a:spcPts val="2200"/>
              </a:lnSpc>
            </a:pPr>
            <a:r>
              <a:rPr lang="en-US" b="1" i="1" dirty="0" smtClean="0">
                <a:solidFill>
                  <a:srgbClr val="004821"/>
                </a:solidFill>
              </a:rPr>
              <a:t>(Numbers 13:1-2)</a:t>
            </a:r>
          </a:p>
          <a:p>
            <a:pPr>
              <a:lnSpc>
                <a:spcPts val="2200"/>
              </a:lnSpc>
            </a:pPr>
            <a:r>
              <a:rPr lang="en-ZA" dirty="0" smtClean="0"/>
              <a:t>From the above verse, it appears that </a:t>
            </a:r>
            <a:r>
              <a:rPr lang="he-IL" dirty="0" smtClean="0"/>
              <a:t>יהוה</a:t>
            </a:r>
            <a:r>
              <a:rPr lang="en-ZA" dirty="0" smtClean="0"/>
              <a:t> is doing the sending. In Deuteronomy,  it implies that the idea for sending the scouts did indeed come from the people of Israel, not </a:t>
            </a:r>
            <a:r>
              <a:rPr lang="he-IL" dirty="0" smtClean="0"/>
              <a:t>יהוה</a:t>
            </a:r>
            <a:r>
              <a:rPr lang="en-ZA" dirty="0" smtClean="0"/>
              <a:t>: </a:t>
            </a:r>
            <a:r>
              <a:rPr lang="en-ZA" i="1" dirty="0" smtClean="0">
                <a:solidFill>
                  <a:srgbClr val="004821"/>
                </a:solidFill>
              </a:rPr>
              <a:t>‘See, </a:t>
            </a:r>
            <a:r>
              <a:rPr lang="he-IL" i="1" dirty="0" smtClean="0">
                <a:solidFill>
                  <a:srgbClr val="004821"/>
                </a:solidFill>
              </a:rPr>
              <a:t>יהוה</a:t>
            </a:r>
            <a:r>
              <a:rPr lang="en-ZA" i="1" dirty="0" smtClean="0">
                <a:solidFill>
                  <a:srgbClr val="004821"/>
                </a:solidFill>
              </a:rPr>
              <a:t> your Elohim has set the land before you. Go up and possess it, as </a:t>
            </a:r>
            <a:r>
              <a:rPr lang="he-IL" i="1" dirty="0" smtClean="0">
                <a:solidFill>
                  <a:srgbClr val="004821"/>
                </a:solidFill>
              </a:rPr>
              <a:t>יהוה</a:t>
            </a:r>
            <a:r>
              <a:rPr lang="en-ZA" i="1" dirty="0" smtClean="0">
                <a:solidFill>
                  <a:srgbClr val="004821"/>
                </a:solidFill>
              </a:rPr>
              <a:t> Elohim of your fathers has spoken to you. Do not fear, nor be discouraged.’ “And all of you came near to me and said, ‘Let us send men before us, and let them search out the land for us, and bring back word to us of the way by which we should go up, and of the cities into which we would come.’ </a:t>
            </a:r>
            <a:r>
              <a:rPr lang="en-US" b="1" i="1" dirty="0" smtClean="0">
                <a:solidFill>
                  <a:srgbClr val="004821"/>
                </a:solidFill>
              </a:rPr>
              <a:t>(Deuteronomy 1:21-22)</a:t>
            </a:r>
          </a:p>
          <a:p>
            <a:pPr>
              <a:lnSpc>
                <a:spcPts val="2200"/>
              </a:lnSpc>
            </a:pPr>
            <a:r>
              <a:rPr lang="en-ZA" dirty="0" smtClean="0"/>
              <a:t>After the scouts came to Moses, it would make sense that he would consult with </a:t>
            </a:r>
            <a:r>
              <a:rPr lang="he-IL" dirty="0" smtClean="0"/>
              <a:t>יהוה</a:t>
            </a:r>
            <a:r>
              <a:rPr lang="en-ZA" dirty="0" smtClean="0"/>
              <a:t> who in turn said to Moses </a:t>
            </a:r>
            <a:r>
              <a:rPr lang="en-ZA" i="1" dirty="0" smtClean="0"/>
              <a:t>“Send for yourself…..”</a:t>
            </a:r>
            <a:r>
              <a:rPr lang="en-ZA" dirty="0" smtClean="0"/>
              <a:t> the implied disapproval could be paraphrased, </a:t>
            </a:r>
            <a:r>
              <a:rPr lang="en-ZA" i="1" dirty="0" smtClean="0"/>
              <a:t>“Send them if you want”. </a:t>
            </a:r>
            <a:r>
              <a:rPr lang="en-ZA" dirty="0" smtClean="0"/>
              <a:t>Whilst receiving the go ahead from </a:t>
            </a:r>
            <a:r>
              <a:rPr lang="he-IL" dirty="0" smtClean="0"/>
              <a:t>יהוה</a:t>
            </a:r>
            <a:r>
              <a:rPr lang="en-ZA" dirty="0" smtClean="0"/>
              <a:t>, it came about because of the desire of the people, with the support of Moses.</a:t>
            </a:r>
          </a:p>
          <a:p>
            <a:pPr algn="ctr">
              <a:lnSpc>
                <a:spcPts val="2300"/>
              </a:lnSpc>
            </a:pPr>
            <a:endParaRPr lang="en-US" b="1" i="1" dirty="0" smtClean="0">
              <a:solidFill>
                <a:srgbClr val="004821"/>
              </a:solidFill>
            </a:endParaRPr>
          </a:p>
          <a:p>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SPYING OUT</a:t>
            </a:r>
            <a:endParaRPr lang="en-ZA" dirty="0"/>
          </a:p>
        </p:txBody>
      </p:sp>
      <p:sp>
        <p:nvSpPr>
          <p:cNvPr id="3" name="Content Placeholder 2"/>
          <p:cNvSpPr>
            <a:spLocks noGrp="1"/>
          </p:cNvSpPr>
          <p:nvPr>
            <p:ph idx="1"/>
          </p:nvPr>
        </p:nvSpPr>
        <p:spPr/>
        <p:txBody>
          <a:bodyPr>
            <a:normAutofit/>
          </a:bodyPr>
          <a:lstStyle/>
          <a:p>
            <a:r>
              <a:rPr lang="en-ZA" dirty="0" smtClean="0"/>
              <a:t>The word translated as “</a:t>
            </a:r>
            <a:r>
              <a:rPr lang="en-ZA" i="1" dirty="0" smtClean="0"/>
              <a:t>spying out” </a:t>
            </a:r>
            <a:r>
              <a:rPr lang="en-ZA" dirty="0" smtClean="0"/>
              <a:t>in Numbers 13:2 is from the Hebrew word </a:t>
            </a:r>
            <a:r>
              <a:rPr lang="en-ZA" i="1" dirty="0" smtClean="0"/>
              <a:t>“</a:t>
            </a:r>
            <a:r>
              <a:rPr lang="en-ZA" i="1" dirty="0" err="1" smtClean="0"/>
              <a:t>tuwr</a:t>
            </a:r>
            <a:r>
              <a:rPr lang="en-ZA" i="1" dirty="0" smtClean="0"/>
              <a:t>” </a:t>
            </a:r>
            <a:r>
              <a:rPr lang="en-ZA" dirty="0" smtClean="0"/>
              <a:t>(</a:t>
            </a:r>
            <a:r>
              <a:rPr lang="en-ZA" dirty="0" err="1" smtClean="0"/>
              <a:t>rWT</a:t>
            </a:r>
            <a:r>
              <a:rPr lang="en-ZA" dirty="0" smtClean="0"/>
              <a:t>) and is better defined as </a:t>
            </a:r>
            <a:r>
              <a:rPr lang="en-ZA" i="1" dirty="0" smtClean="0"/>
              <a:t>“seeking out”, “touring”, or “exploring”, </a:t>
            </a:r>
            <a:r>
              <a:rPr lang="en-ZA" dirty="0" smtClean="0"/>
              <a:t>rather than </a:t>
            </a:r>
            <a:r>
              <a:rPr lang="en-ZA" i="1" dirty="0" smtClean="0"/>
              <a:t>“spying out.” </a:t>
            </a:r>
            <a:r>
              <a:rPr lang="en-ZA" dirty="0" smtClean="0"/>
              <a:t>Moses’ idea was to send them as </a:t>
            </a:r>
            <a:r>
              <a:rPr lang="en-ZA" i="1" dirty="0" smtClean="0"/>
              <a:t>“tourists” </a:t>
            </a:r>
            <a:r>
              <a:rPr lang="en-ZA" dirty="0" smtClean="0"/>
              <a:t>charged with </a:t>
            </a:r>
            <a:r>
              <a:rPr lang="en-ZA" i="1" dirty="0" smtClean="0"/>
              <a:t>“seeking out the Land” </a:t>
            </a:r>
            <a:r>
              <a:rPr lang="en-ZA" dirty="0" smtClean="0"/>
              <a:t>in order that they might report their findings to the people. But the “tourists” turned their mission into one of </a:t>
            </a:r>
            <a:r>
              <a:rPr lang="en-ZA" i="1" dirty="0" smtClean="0"/>
              <a:t>“spying out” </a:t>
            </a:r>
            <a:r>
              <a:rPr lang="en-ZA" dirty="0" smtClean="0"/>
              <a:t>the Land in order to evaluate its strengths and weaknesses as a military target. This kind of an evaluation was </a:t>
            </a:r>
            <a:r>
              <a:rPr lang="en-ZA" b="1" dirty="0" smtClean="0"/>
              <a:t>NOT </a:t>
            </a:r>
            <a:r>
              <a:rPr lang="en-ZA" dirty="0" smtClean="0"/>
              <a:t>necessary since</a:t>
            </a:r>
            <a:r>
              <a:rPr lang="he-IL" dirty="0" smtClean="0"/>
              <a:t>יהוה </a:t>
            </a:r>
            <a:r>
              <a:rPr lang="en-ZA" dirty="0" smtClean="0"/>
              <a:t> had promised them the Land, and their victory over anyone who might challenge their right to it (Exodus 23:20-23).</a:t>
            </a:r>
          </a:p>
          <a:p>
            <a:r>
              <a:rPr lang="en-ZA" dirty="0" smtClean="0"/>
              <a:t>Moses’ support in sending them was to give the people of Israel a view of the Holy Land which would motivate them in the process that was taking them from being slaves in Egypt to a people being transformed in the desert, to a people being a light to the nations living in the Promised Land.</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TRUST</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r>
              <a:rPr lang="en-GB" sz="2400" b="0" dirty="0" smtClean="0"/>
              <a:t>The Sages offer a parable: </a:t>
            </a:r>
            <a:r>
              <a:rPr lang="en-GB" sz="2400" b="0" i="1" dirty="0" smtClean="0">
                <a:solidFill>
                  <a:srgbClr val="C00000"/>
                </a:solidFill>
              </a:rPr>
              <a:t>Someone wants to buy a donkey, but says that he must first test it. The seller enthusiastically agrees. 'May I take it to both the mountains and valleys?' 'Of course!' Seeing that the seller is so confident of the animals prowess, the buyer decides he has nothing to fear and forgoes the test. He buys the donkey and is very satisfied. So, too, Moses thought his willingness to let the people have their way would convince them that they had nothing to fear. He was mistaken. They wanted to hear about the land from their peers. So he sent the spies [Chumash, </a:t>
            </a:r>
            <a:r>
              <a:rPr lang="en-GB" sz="2400" b="0" i="1" dirty="0" err="1" smtClean="0">
                <a:solidFill>
                  <a:srgbClr val="C00000"/>
                </a:solidFill>
              </a:rPr>
              <a:t>Parsha</a:t>
            </a:r>
            <a:r>
              <a:rPr lang="en-GB" sz="2400" b="0" i="1" dirty="0" smtClean="0">
                <a:solidFill>
                  <a:srgbClr val="C00000"/>
                </a:solidFill>
              </a:rPr>
              <a:t> </a:t>
            </a:r>
            <a:r>
              <a:rPr lang="en-GB" sz="2400" b="0" i="1" dirty="0" err="1" smtClean="0">
                <a:solidFill>
                  <a:srgbClr val="C00000"/>
                </a:solidFill>
              </a:rPr>
              <a:t>helach</a:t>
            </a:r>
            <a:r>
              <a:rPr lang="en-GB" sz="2400" b="0" i="1" dirty="0" smtClean="0">
                <a:solidFill>
                  <a:srgbClr val="C00000"/>
                </a:solidFill>
              </a:rPr>
              <a:t>, pg. 799]. </a:t>
            </a:r>
          </a:p>
          <a:p>
            <a:endParaRPr lang="en-GB" sz="2400" b="0" i="1" dirty="0" smtClean="0"/>
          </a:p>
          <a:p>
            <a:pPr algn="ctr"/>
            <a:r>
              <a:rPr lang="en-ZA" i="1" dirty="0" smtClean="0">
                <a:solidFill>
                  <a:srgbClr val="004821"/>
                </a:solidFill>
              </a:rPr>
              <a:t>And </a:t>
            </a:r>
            <a:r>
              <a:rPr lang="he-IL" i="1" dirty="0" smtClean="0">
                <a:solidFill>
                  <a:srgbClr val="004821"/>
                </a:solidFill>
              </a:rPr>
              <a:t>יהושע</a:t>
            </a:r>
            <a:r>
              <a:rPr lang="en-ZA" i="1" dirty="0" smtClean="0">
                <a:solidFill>
                  <a:srgbClr val="004821"/>
                </a:solidFill>
              </a:rPr>
              <a:t> said to him, “If you are able to believe, all is possible to him who believes.” </a:t>
            </a:r>
            <a:r>
              <a:rPr lang="en-US" b="1" i="1" dirty="0" smtClean="0">
                <a:solidFill>
                  <a:srgbClr val="004821"/>
                </a:solidFill>
              </a:rPr>
              <a:t>(Mark 9:23)</a:t>
            </a:r>
          </a:p>
          <a:p>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EVERY ONE A LEADER</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nSpc>
                <a:spcPts val="2700"/>
              </a:lnSpc>
            </a:pPr>
            <a:r>
              <a:rPr lang="en-ZA" sz="2400" b="0" dirty="0" smtClean="0"/>
              <a:t>Hebrew word for leader is “</a:t>
            </a:r>
            <a:r>
              <a:rPr lang="en-ZA" sz="2400" b="0" i="1" dirty="0" err="1" smtClean="0"/>
              <a:t>nasiy</a:t>
            </a:r>
            <a:r>
              <a:rPr lang="en-ZA" sz="2400" b="0" i="1" dirty="0" smtClean="0"/>
              <a:t>” </a:t>
            </a:r>
            <a:r>
              <a:rPr lang="en-ZA" sz="2400" b="0" dirty="0" smtClean="0"/>
              <a:t>meaning</a:t>
            </a:r>
            <a:r>
              <a:rPr lang="en-ZA" sz="2400" b="0" i="1" dirty="0" smtClean="0"/>
              <a:t> “chiefs” or “princes”. </a:t>
            </a:r>
            <a:r>
              <a:rPr lang="en-ZA" sz="2400" b="0" dirty="0" smtClean="0"/>
              <a:t>Also means  the</a:t>
            </a:r>
            <a:r>
              <a:rPr lang="en-ZA" sz="2400" b="0" i="1" dirty="0" smtClean="0"/>
              <a:t> </a:t>
            </a:r>
            <a:r>
              <a:rPr lang="en-ZA" sz="2400" b="0" i="1" dirty="0" smtClean="0">
                <a:solidFill>
                  <a:srgbClr val="C00000"/>
                </a:solidFill>
              </a:rPr>
              <a:t>“</a:t>
            </a:r>
            <a:r>
              <a:rPr lang="en-ZA" sz="2400" b="0" i="1" dirty="0" err="1" smtClean="0">
                <a:solidFill>
                  <a:srgbClr val="C00000"/>
                </a:solidFill>
              </a:rPr>
              <a:t>vapor</a:t>
            </a:r>
            <a:r>
              <a:rPr lang="en-ZA" sz="2400" b="0" i="1" dirty="0" smtClean="0">
                <a:solidFill>
                  <a:srgbClr val="C00000"/>
                </a:solidFill>
              </a:rPr>
              <a:t> or fog that rises from the earth and becomes a cloud”. </a:t>
            </a:r>
            <a:r>
              <a:rPr lang="en-ZA" sz="2400" b="0" dirty="0" smtClean="0"/>
              <a:t>This is a unique picture of leaders that rise up, in their time, toward heaven as “overseers” of people(s) before </a:t>
            </a:r>
            <a:r>
              <a:rPr lang="he-IL" dirty="0" smtClean="0"/>
              <a:t>יהוה</a:t>
            </a:r>
            <a:r>
              <a:rPr lang="en-ZA" sz="2400" b="0" dirty="0" smtClean="0"/>
              <a:t>. </a:t>
            </a:r>
          </a:p>
          <a:p>
            <a:pPr algn="just">
              <a:lnSpc>
                <a:spcPts val="2700"/>
              </a:lnSpc>
            </a:pPr>
            <a:r>
              <a:rPr lang="en-ZA" sz="2400" b="0" dirty="0" smtClean="0"/>
              <a:t>The numeric value of </a:t>
            </a:r>
            <a:r>
              <a:rPr lang="en-ZA" sz="2400" b="0" i="1" dirty="0" smtClean="0"/>
              <a:t>“</a:t>
            </a:r>
            <a:r>
              <a:rPr lang="en-ZA" sz="2400" b="0" i="1" dirty="0" err="1" smtClean="0"/>
              <a:t>nasiy</a:t>
            </a:r>
            <a:r>
              <a:rPr lang="en-ZA" sz="2400" b="0" i="1" dirty="0" smtClean="0"/>
              <a:t>” is 361, equals “</a:t>
            </a:r>
            <a:r>
              <a:rPr lang="en-ZA" sz="2400" b="0" i="1" dirty="0" err="1" smtClean="0"/>
              <a:t>Shittim</a:t>
            </a:r>
            <a:r>
              <a:rPr lang="en-ZA" sz="2400" b="0" i="1" dirty="0" smtClean="0"/>
              <a:t>” </a:t>
            </a:r>
            <a:r>
              <a:rPr lang="en-ZA" sz="2400" b="0" dirty="0" smtClean="0"/>
              <a:t>which is the place where Israel committed </a:t>
            </a:r>
            <a:r>
              <a:rPr lang="en-ZA" sz="2400" b="0" dirty="0" err="1" smtClean="0"/>
              <a:t>whorings</a:t>
            </a:r>
            <a:r>
              <a:rPr lang="en-ZA" sz="2400" b="0" dirty="0" smtClean="0"/>
              <a:t>, while in the wilderness, with the women of Moab. (Numbers 25). </a:t>
            </a:r>
          </a:p>
          <a:p>
            <a:pPr algn="just">
              <a:lnSpc>
                <a:spcPts val="2700"/>
              </a:lnSpc>
            </a:pPr>
            <a:endParaRPr lang="en-ZA" sz="2400" b="0" dirty="0" smtClean="0"/>
          </a:p>
          <a:p>
            <a:pPr>
              <a:lnSpc>
                <a:spcPts val="2700"/>
              </a:lnSpc>
            </a:pPr>
            <a:r>
              <a:rPr lang="en-ZA" sz="2400" b="0" i="1" dirty="0" smtClean="0"/>
              <a:t>This is the curse that </a:t>
            </a:r>
            <a:r>
              <a:rPr lang="en-ZA" sz="2400" b="0" i="1" dirty="0" err="1" smtClean="0"/>
              <a:t>Balak</a:t>
            </a:r>
            <a:r>
              <a:rPr lang="en-ZA" sz="2400" b="0" i="1" dirty="0" smtClean="0"/>
              <a:t> &amp; </a:t>
            </a:r>
            <a:r>
              <a:rPr lang="en-ZA" sz="2400" b="0" i="1" dirty="0" err="1" smtClean="0"/>
              <a:t>Bil’am</a:t>
            </a:r>
            <a:r>
              <a:rPr lang="en-ZA" sz="2400" b="0" i="1" dirty="0" smtClean="0"/>
              <a:t> engineered for the Children of </a:t>
            </a:r>
            <a:r>
              <a:rPr lang="en-ZA" sz="2400" b="0" i="1" dirty="0" err="1" smtClean="0"/>
              <a:t>Yisra’el</a:t>
            </a:r>
            <a:r>
              <a:rPr lang="en-ZA" sz="2400" b="0" i="1" dirty="0" smtClean="0"/>
              <a:t> to get them to worship “Ha </a:t>
            </a:r>
            <a:r>
              <a:rPr lang="en-ZA" sz="2400" b="0" i="1" dirty="0" err="1" smtClean="0"/>
              <a:t>Peor</a:t>
            </a:r>
            <a:r>
              <a:rPr lang="en-ZA" sz="2400" b="0" i="1" dirty="0" smtClean="0"/>
              <a:t>” or “</a:t>
            </a:r>
            <a:r>
              <a:rPr lang="en-ZA" sz="2400" b="0" i="1" dirty="0" err="1" smtClean="0"/>
              <a:t>Ba‟al</a:t>
            </a:r>
            <a:r>
              <a:rPr lang="en-ZA" sz="2400" b="0" i="1" dirty="0" smtClean="0"/>
              <a:t> </a:t>
            </a:r>
            <a:r>
              <a:rPr lang="en-ZA" sz="2400" b="0" i="1" dirty="0" err="1" smtClean="0"/>
              <a:t>Peor</a:t>
            </a:r>
            <a:r>
              <a:rPr lang="en-ZA" sz="2400" b="0" i="1" dirty="0" smtClean="0"/>
              <a:t>” (“lord of the hiatus” or “lord of the sabbatical”, in the Moabite culture meaning “lord of play time”); their idol who required the women to literally commit acts of whoredom as acts of worship. The numeric value of “</a:t>
            </a:r>
            <a:r>
              <a:rPr lang="en-ZA" sz="2400" b="0" i="1" dirty="0" err="1" smtClean="0"/>
              <a:t>HaPeor</a:t>
            </a:r>
            <a:r>
              <a:rPr lang="en-ZA" sz="2400" b="0" i="1" dirty="0" smtClean="0"/>
              <a:t>” is also 361. </a:t>
            </a:r>
          </a:p>
          <a:p>
            <a:pPr algn="just"/>
            <a:endParaRPr lang="en-ZA" sz="2400" b="0" i="1" dirty="0" smtClean="0"/>
          </a:p>
        </p:txBody>
      </p:sp>
      <p:pic>
        <p:nvPicPr>
          <p:cNvPr id="4" name="Picture 3" descr="abel-shittim.jpg"/>
          <p:cNvPicPr>
            <a:picLocks noChangeAspect="1"/>
          </p:cNvPicPr>
          <p:nvPr/>
        </p:nvPicPr>
        <p:blipFill>
          <a:blip r:embed="rId2" cstate="email"/>
          <a:stretch>
            <a:fillRect/>
          </a:stretch>
        </p:blipFill>
        <p:spPr>
          <a:xfrm>
            <a:off x="1979712" y="1196752"/>
            <a:ext cx="5328592" cy="5328592"/>
          </a:xfrm>
          <a:prstGeom prst="rect">
            <a:avLst/>
          </a:prstGeom>
          <a:ln>
            <a:noFill/>
          </a:ln>
          <a:effectLst>
            <a:outerShdw blurRad="190500" algn="tl" rotWithShape="0">
              <a:srgbClr val="000000">
                <a:alpha val="70000"/>
              </a:srgbClr>
            </a:outerShdw>
          </a:effectLst>
        </p:spPr>
      </p:pic>
      <p:pic>
        <p:nvPicPr>
          <p:cNvPr id="5" name="Picture 4" descr="5137.jpg"/>
          <p:cNvPicPr>
            <a:picLocks noChangeAspect="1"/>
          </p:cNvPicPr>
          <p:nvPr/>
        </p:nvPicPr>
        <p:blipFill>
          <a:blip r:embed="rId3" cstate="email"/>
          <a:stretch>
            <a:fillRect/>
          </a:stretch>
        </p:blipFill>
        <p:spPr>
          <a:xfrm>
            <a:off x="1907704" y="548680"/>
            <a:ext cx="5351223" cy="612068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NAMES OF THE LEADERS</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marL="715963" indent="-715963" algn="just">
              <a:buFont typeface="+mj-lt"/>
              <a:buAutoNum type="arabicPeriod"/>
            </a:pPr>
            <a:r>
              <a:rPr lang="en-ZA" sz="9600" b="0" dirty="0" smtClean="0"/>
              <a:t>“</a:t>
            </a:r>
            <a:r>
              <a:rPr lang="en-ZA" sz="9600" b="0" i="1" dirty="0" err="1" smtClean="0"/>
              <a:t>Re‟uben</a:t>
            </a:r>
            <a:r>
              <a:rPr lang="en-ZA" sz="9600" b="0" i="1" dirty="0" smtClean="0"/>
              <a:t>” (behold the son): “</a:t>
            </a:r>
            <a:r>
              <a:rPr lang="en-ZA" sz="9600" b="0" i="1" dirty="0" err="1" smtClean="0"/>
              <a:t>Shammuah</a:t>
            </a:r>
            <a:r>
              <a:rPr lang="en-ZA" sz="9600" b="0" i="1" dirty="0" smtClean="0"/>
              <a:t>” or “</a:t>
            </a:r>
            <a:r>
              <a:rPr lang="en-ZA" sz="9600" b="0" i="1" dirty="0" err="1" smtClean="0"/>
              <a:t>rumor</a:t>
            </a:r>
            <a:r>
              <a:rPr lang="en-ZA" sz="9600" b="0" i="1" dirty="0" smtClean="0"/>
              <a:t>”</a:t>
            </a:r>
          </a:p>
          <a:p>
            <a:pPr marL="715963" indent="-715963" algn="just">
              <a:buFont typeface="+mj-lt"/>
              <a:buAutoNum type="arabicPeriod"/>
            </a:pPr>
            <a:r>
              <a:rPr lang="en-ZA" sz="9600" b="0" i="1" dirty="0" smtClean="0"/>
              <a:t>“Shimon” (hearer): “</a:t>
            </a:r>
            <a:r>
              <a:rPr lang="en-ZA" sz="9600" b="0" i="1" dirty="0" err="1" smtClean="0"/>
              <a:t>Shaphat</a:t>
            </a:r>
            <a:r>
              <a:rPr lang="en-ZA" sz="9600" b="0" i="1" dirty="0" smtClean="0"/>
              <a:t>” or “judge” and “condemn”</a:t>
            </a:r>
          </a:p>
          <a:p>
            <a:pPr marL="715963" indent="-715963" algn="just">
              <a:buFont typeface="+mj-lt"/>
              <a:buAutoNum type="arabicPeriod"/>
            </a:pPr>
            <a:r>
              <a:rPr lang="en-ZA" sz="9600" b="0" i="1" dirty="0" smtClean="0"/>
              <a:t>“</a:t>
            </a:r>
            <a:r>
              <a:rPr lang="en-ZA" sz="9600" b="0" i="1" dirty="0" err="1" smtClean="0"/>
              <a:t>Yehudah</a:t>
            </a:r>
            <a:r>
              <a:rPr lang="en-ZA" sz="9600" b="0" i="1" dirty="0" smtClean="0"/>
              <a:t>” (praised): “</a:t>
            </a:r>
            <a:r>
              <a:rPr lang="en-ZA" sz="9600" b="0" i="1" dirty="0" err="1" smtClean="0"/>
              <a:t>Kaleb</a:t>
            </a:r>
            <a:r>
              <a:rPr lang="en-ZA" sz="9600" b="0" i="1" dirty="0" smtClean="0"/>
              <a:t>” or “fiercely loyal”</a:t>
            </a:r>
          </a:p>
          <a:p>
            <a:pPr marL="715963" indent="-715963" algn="just">
              <a:buFont typeface="+mj-lt"/>
              <a:buAutoNum type="arabicPeriod"/>
            </a:pPr>
            <a:r>
              <a:rPr lang="en-ZA" sz="9600" b="0" i="1" dirty="0" smtClean="0"/>
              <a:t>“</a:t>
            </a:r>
            <a:r>
              <a:rPr lang="en-ZA" sz="9600" b="0" i="1" dirty="0" err="1" smtClean="0"/>
              <a:t>Yissakar</a:t>
            </a:r>
            <a:r>
              <a:rPr lang="en-ZA" sz="9600" b="0" i="1" dirty="0" smtClean="0"/>
              <a:t>” (recompense, brings reward): “</a:t>
            </a:r>
            <a:r>
              <a:rPr lang="en-ZA" sz="9600" b="0" i="1" dirty="0" err="1" smtClean="0"/>
              <a:t>Yig‟al</a:t>
            </a:r>
            <a:r>
              <a:rPr lang="en-ZA" sz="9600" b="0" i="1" dirty="0" smtClean="0"/>
              <a:t>” or “Yah avenges”</a:t>
            </a:r>
          </a:p>
          <a:p>
            <a:pPr marL="715963" indent="-715963" algn="just">
              <a:buFont typeface="+mj-lt"/>
              <a:buAutoNum type="arabicPeriod"/>
            </a:pPr>
            <a:r>
              <a:rPr lang="en-ZA" sz="9600" b="0" i="1" dirty="0" smtClean="0"/>
              <a:t>“Ephraim” (doubly fruitful): “</a:t>
            </a:r>
            <a:r>
              <a:rPr lang="en-ZA" sz="9600" b="0" i="1" dirty="0" err="1" smtClean="0"/>
              <a:t>Hoshea</a:t>
            </a:r>
            <a:r>
              <a:rPr lang="en-ZA" sz="9600" b="0" i="1" dirty="0" smtClean="0"/>
              <a:t>” or “salvation”</a:t>
            </a:r>
          </a:p>
          <a:p>
            <a:pPr marL="715963" indent="-715963" algn="just">
              <a:buFont typeface="+mj-lt"/>
              <a:buAutoNum type="arabicPeriod"/>
            </a:pPr>
            <a:r>
              <a:rPr lang="en-ZA" sz="9600" b="0" i="1" dirty="0" smtClean="0"/>
              <a:t>“Binyamin” (son of the right hand): “</a:t>
            </a:r>
            <a:r>
              <a:rPr lang="en-ZA" sz="9600" b="0" i="1" dirty="0" err="1" smtClean="0"/>
              <a:t>Palti</a:t>
            </a:r>
            <a:r>
              <a:rPr lang="en-ZA" sz="9600" b="0" i="1" dirty="0" smtClean="0"/>
              <a:t>” or “my escape”</a:t>
            </a:r>
          </a:p>
          <a:p>
            <a:pPr marL="715963" indent="-715963" algn="just">
              <a:buFont typeface="+mj-lt"/>
              <a:buAutoNum type="arabicPeriod"/>
            </a:pPr>
            <a:r>
              <a:rPr lang="en-ZA" sz="9600" b="0" i="1" dirty="0" smtClean="0"/>
              <a:t>“</a:t>
            </a:r>
            <a:r>
              <a:rPr lang="en-ZA" sz="9600" b="0" i="1" dirty="0" err="1" smtClean="0"/>
              <a:t>Zebulun</a:t>
            </a:r>
            <a:r>
              <a:rPr lang="en-ZA" sz="9600" b="0" i="1" dirty="0" smtClean="0"/>
              <a:t>” (dwelling place): “</a:t>
            </a:r>
            <a:r>
              <a:rPr lang="en-ZA" sz="9600" b="0" i="1" dirty="0" err="1" smtClean="0"/>
              <a:t>Gaddi‟el</a:t>
            </a:r>
            <a:r>
              <a:rPr lang="en-ZA" sz="9600" b="0" i="1" dirty="0" smtClean="0"/>
              <a:t>” or “my fortune is El”</a:t>
            </a:r>
          </a:p>
          <a:p>
            <a:pPr marL="715963" indent="-715963" algn="just">
              <a:buFont typeface="+mj-lt"/>
              <a:buAutoNum type="arabicPeriod"/>
            </a:pPr>
            <a:r>
              <a:rPr lang="en-ZA" sz="9600" b="0" i="1" dirty="0" smtClean="0"/>
              <a:t>“</a:t>
            </a:r>
            <a:r>
              <a:rPr lang="en-ZA" sz="9600" b="0" i="1" dirty="0" err="1" smtClean="0"/>
              <a:t>Menasheh</a:t>
            </a:r>
            <a:r>
              <a:rPr lang="en-ZA" sz="9600" b="0" i="1" dirty="0" smtClean="0"/>
              <a:t>” (one who forgets) is “</a:t>
            </a:r>
            <a:r>
              <a:rPr lang="en-ZA" sz="9600" b="0" i="1" dirty="0" err="1" smtClean="0"/>
              <a:t>Gaddi</a:t>
            </a:r>
            <a:r>
              <a:rPr lang="en-ZA" sz="9600" b="0" i="1" dirty="0" smtClean="0"/>
              <a:t>” or “my fortune”, </a:t>
            </a:r>
          </a:p>
          <a:p>
            <a:pPr marL="715963" indent="-715963" algn="just">
              <a:buFont typeface="+mj-lt"/>
              <a:buAutoNum type="arabicPeriod"/>
            </a:pPr>
            <a:r>
              <a:rPr lang="en-ZA" sz="9600" b="0" i="1" dirty="0" smtClean="0"/>
              <a:t>“Dan” (Judge): “</a:t>
            </a:r>
            <a:r>
              <a:rPr lang="en-ZA" sz="9600" b="0" i="1" dirty="0" err="1" smtClean="0"/>
              <a:t>Ammiel</a:t>
            </a:r>
            <a:r>
              <a:rPr lang="en-ZA" sz="9600" b="0" i="1" dirty="0" smtClean="0"/>
              <a:t>” representing “people of </a:t>
            </a:r>
            <a:r>
              <a:rPr lang="en-ZA" sz="9600" b="0" i="1" dirty="0" err="1" smtClean="0"/>
              <a:t>Elohim</a:t>
            </a:r>
            <a:r>
              <a:rPr lang="en-ZA" sz="9600" b="0" i="1" dirty="0" smtClean="0"/>
              <a:t>”</a:t>
            </a:r>
          </a:p>
          <a:p>
            <a:pPr marL="715963" indent="-715963" algn="just">
              <a:buFont typeface="+mj-lt"/>
              <a:buAutoNum type="arabicPeriod"/>
            </a:pPr>
            <a:r>
              <a:rPr lang="en-ZA" sz="9600" b="0" i="1" dirty="0" smtClean="0"/>
              <a:t>“Asher” (blessed) is “</a:t>
            </a:r>
            <a:r>
              <a:rPr lang="en-ZA" sz="9600" b="0" i="1" dirty="0" err="1" smtClean="0"/>
              <a:t>Shethur</a:t>
            </a:r>
            <a:r>
              <a:rPr lang="en-ZA" sz="9600" b="0" i="1" dirty="0" smtClean="0"/>
              <a:t>” or “hidden” son of “</a:t>
            </a:r>
            <a:r>
              <a:rPr lang="en-ZA" sz="9600" b="0" i="1" dirty="0" err="1" smtClean="0"/>
              <a:t>Mika‟el</a:t>
            </a:r>
            <a:r>
              <a:rPr lang="en-ZA" sz="9600" b="0" i="1" dirty="0" smtClean="0"/>
              <a:t>”</a:t>
            </a:r>
          </a:p>
          <a:p>
            <a:pPr marL="715963" indent="-715963" algn="just">
              <a:buFont typeface="+mj-lt"/>
              <a:buAutoNum type="arabicPeriod"/>
            </a:pPr>
            <a:r>
              <a:rPr lang="en-ZA" sz="9600" b="0" i="1" dirty="0" smtClean="0"/>
              <a:t>“Naphtali” (my strife) is “</a:t>
            </a:r>
            <a:r>
              <a:rPr lang="en-ZA" sz="9600" b="0" i="1" dirty="0" err="1" smtClean="0"/>
              <a:t>Nachbi</a:t>
            </a:r>
            <a:r>
              <a:rPr lang="en-ZA" sz="9600" b="0" i="1" dirty="0" smtClean="0"/>
              <a:t>” or “run away”</a:t>
            </a:r>
          </a:p>
          <a:p>
            <a:pPr marL="715963" indent="-715963" algn="just">
              <a:buFont typeface="+mj-lt"/>
              <a:buAutoNum type="arabicPeriod"/>
            </a:pPr>
            <a:r>
              <a:rPr lang="en-ZA" sz="9600" b="0" i="1" dirty="0" smtClean="0"/>
              <a:t>“Gad” (fortune) is “</a:t>
            </a:r>
            <a:r>
              <a:rPr lang="en-ZA" sz="9600" b="0" i="1" dirty="0" err="1" smtClean="0"/>
              <a:t>Geu‟el</a:t>
            </a:r>
            <a:r>
              <a:rPr lang="en-ZA" sz="9600" b="0" i="1" dirty="0" smtClean="0"/>
              <a:t>” or “pride of Yah”</a:t>
            </a:r>
          </a:p>
          <a:p>
            <a:pPr algn="just"/>
            <a:endParaRPr lang="en-ZA" sz="5400" b="0" i="1" dirty="0" smtClean="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35995</TotalTime>
  <Words>4493</Words>
  <Application>Microsoft Office PowerPoint</Application>
  <PresentationFormat>On-screen Show (4:3)</PresentationFormat>
  <Paragraphs>149</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Slide 1</vt:lpstr>
      <vt:lpstr>RECOGNITION</vt:lpstr>
      <vt:lpstr>SHELACH L’CHA -“Send for yourself”</vt:lpstr>
      <vt:lpstr>PROPHECY AND FAITH</vt:lpstr>
      <vt:lpstr>SEND ON YOUR BEHALF</vt:lpstr>
      <vt:lpstr>SPYING OUT</vt:lpstr>
      <vt:lpstr>TRUST</vt:lpstr>
      <vt:lpstr>EVERY ONE A LEADER</vt:lpstr>
      <vt:lpstr>NAMES OF THE LEADERS</vt:lpstr>
      <vt:lpstr>REASON FOR TESTING</vt:lpstr>
      <vt:lpstr>INSTRUCTIONS OF MOSES</vt:lpstr>
      <vt:lpstr>TAKE GOD’S WORD</vt:lpstr>
      <vt:lpstr>YOU SHALL BE STRONG </vt:lpstr>
      <vt:lpstr>FEAR OF DEATH</vt:lpstr>
      <vt:lpstr>TEST TEN TIMES</vt:lpstr>
      <vt:lpstr>FRUIT SYMBOLISM</vt:lpstr>
      <vt:lpstr>THE PUNISHMENT</vt:lpstr>
      <vt:lpstr>APPOINTED TIME </vt:lpstr>
      <vt:lpstr>MESSAGGE OF HOPE</vt:lpstr>
      <vt:lpstr>BLESSED ARE THE FOLLOWERS</vt:lpstr>
      <vt:lpstr>SANCTIFICATION OF BREAD</vt:lpstr>
      <vt:lpstr>TWO TYPE OF SIN</vt:lpstr>
      <vt:lpstr>TZITZIT</vt:lpstr>
      <vt:lpstr>RAHAB</vt:lpstr>
      <vt:lpstr>RAHAB - EXPLAINED</vt:lpstr>
      <vt:lpstr>PERSONAL APPLICATION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928</cp:revision>
  <dcterms:created xsi:type="dcterms:W3CDTF">2010-10-31T07:41:47Z</dcterms:created>
  <dcterms:modified xsi:type="dcterms:W3CDTF">2014-03-01T13:25:48Z</dcterms:modified>
</cp:coreProperties>
</file>